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4"/>
  </p:notesMasterIdLst>
  <p:handoutMasterIdLst>
    <p:handoutMasterId r:id="rId75"/>
  </p:handoutMasterIdLst>
  <p:sldIdLst>
    <p:sldId id="256" r:id="rId5"/>
    <p:sldId id="257" r:id="rId6"/>
    <p:sldId id="262" r:id="rId7"/>
    <p:sldId id="294" r:id="rId8"/>
    <p:sldId id="285" r:id="rId9"/>
    <p:sldId id="284" r:id="rId10"/>
    <p:sldId id="287" r:id="rId11"/>
    <p:sldId id="286" r:id="rId12"/>
    <p:sldId id="258" r:id="rId13"/>
    <p:sldId id="260" r:id="rId14"/>
    <p:sldId id="261" r:id="rId15"/>
    <p:sldId id="259" r:id="rId16"/>
    <p:sldId id="270" r:id="rId17"/>
    <p:sldId id="269" r:id="rId18"/>
    <p:sldId id="268" r:id="rId19"/>
    <p:sldId id="267" r:id="rId20"/>
    <p:sldId id="266" r:id="rId21"/>
    <p:sldId id="265" r:id="rId22"/>
    <p:sldId id="264" r:id="rId23"/>
    <p:sldId id="263" r:id="rId24"/>
    <p:sldId id="271" r:id="rId25"/>
    <p:sldId id="289" r:id="rId26"/>
    <p:sldId id="288" r:id="rId27"/>
    <p:sldId id="353" r:id="rId28"/>
    <p:sldId id="290" r:id="rId29"/>
    <p:sldId id="291" r:id="rId30"/>
    <p:sldId id="273" r:id="rId31"/>
    <p:sldId id="278" r:id="rId32"/>
    <p:sldId id="277" r:id="rId33"/>
    <p:sldId id="279" r:id="rId34"/>
    <p:sldId id="276" r:id="rId35"/>
    <p:sldId id="281" r:id="rId36"/>
    <p:sldId id="282" r:id="rId37"/>
    <p:sldId id="304" r:id="rId38"/>
    <p:sldId id="305" r:id="rId39"/>
    <p:sldId id="306" r:id="rId40"/>
    <p:sldId id="307" r:id="rId41"/>
    <p:sldId id="308" r:id="rId42"/>
    <p:sldId id="309" r:id="rId43"/>
    <p:sldId id="331" r:id="rId44"/>
    <p:sldId id="332" r:id="rId45"/>
    <p:sldId id="333" r:id="rId46"/>
    <p:sldId id="351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6" r:id="rId56"/>
    <p:sldId id="343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50" r:id="rId66"/>
    <p:sldId id="303" r:id="rId67"/>
    <p:sldId id="344" r:id="rId68"/>
    <p:sldId id="352" r:id="rId69"/>
    <p:sldId id="345" r:id="rId70"/>
    <p:sldId id="348" r:id="rId71"/>
    <p:sldId id="347" r:id="rId72"/>
    <p:sldId id="349" r:id="rId73"/>
  </p:sldIdLst>
  <p:sldSz cx="9144000" cy="6858000" type="screen4x3"/>
  <p:notesSz cx="7077075" cy="9383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5AECB0-F42B-4E4C-B680-6E6E75836F7F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E401B4-8FF6-4830-A563-9611ED98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6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ACC41E-E89D-4710-BCA3-922993E1AAFE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2750"/>
          </a:xfrm>
          <a:prstGeom prst="rect">
            <a:avLst/>
          </a:prstGeom>
        </p:spPr>
        <p:txBody>
          <a:bodyPr vert="horz" lIns="94055" tIns="47028" rIns="94055" bIns="470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2225"/>
            <a:ext cx="3067050" cy="469900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D8F65E-F849-43FA-BBB8-9E417EAC7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42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0A7F9-F800-4C31-A172-4453C783DB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4C1B8-104B-472B-8B54-9CF29A3A1B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0B10A-9FA2-4A17-BFFB-DAA53A33E5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B2978-57CC-45D2-BBE5-256795A387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257BB-0225-40E9-9272-CDDC26A6EE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EE203-E8E7-4C5A-825F-7BAD9AD258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81BD7-301D-43A7-AC6C-BE2A242344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0593D-1E7D-42EC-A5D5-0FE03667C7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FA871-2339-4A0C-8418-ECB600EB60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2D616-D8D0-47D2-9923-F0DF55EC6F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76C7FB-1158-4BE8-A4BA-BFD0EEAE9C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56EB2-31F9-4653-972A-A0781167C3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65189-080D-43DB-8D6F-2BA37FA038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8BB60-194C-479E-B496-8C38B4279D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22083-3E48-45CB-9C63-9C1001EEEA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D0BB4-1CD6-4209-A91F-71BAD0AFC2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BBF69-CF1C-4E6F-AFF1-BAE49D892A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25F98-EE97-448E-A9B4-C9D0AEA445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D0A69-3859-4578-8924-9362E4F973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039EF-130E-49D1-A837-EBFB0FCECF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30202-D9FC-4FD6-9457-99EC7FE98B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50205E-717F-4AEE-975E-9E5EF9B69B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275C0-8A73-4664-902A-4612AA44F7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E4533-97E4-4BD7-8FD6-128A0AD20F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DBF456-493A-4EE2-81C5-1A51943F0A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2FE61-4993-40D5-9F1B-154238365A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0CD75-7805-4C48-8CBB-9686E7DF1B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4C9C-BC2E-4AAE-9842-C5767F68219B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5776-7A26-4813-9ED5-033141EF5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CC2F-DC13-4D02-9311-05078B854AC8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FA55-4793-4051-820F-7E03CF5AF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9ADA-2992-4D4E-ABBF-B7652E72E359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09DD-9D5B-425D-97EF-57127C587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05A3B3-5AD8-4FCE-B890-DF46BAB7E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C15A86-79D0-497B-BBC5-9A77064F1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5195E7-20DF-4E20-A23B-78F3E1A9CC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7CC0C3-7847-4B70-AFD2-71AC5DDB4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6A2CB7-1B6F-46F3-B429-8D976E3A7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1C8823-B8FB-437E-91DC-300B41F9A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E453DC-E5A9-4088-A346-C52048143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709DFC-C1C0-4634-AC0A-5A6016DB9F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D0BF-9ECD-4EF4-B5E2-22CED41F01A3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6D8C-1F22-45C7-9427-75A0CE38D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241AA6-FFEF-4549-93FD-66BFBA402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7DCD95-8EDA-42D5-9A7F-87D4230D6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4419A9-D7E6-4FE0-9E7A-5F579848A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8B7C8D-0BDA-497F-BA28-4C408C58A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6F8C98-B052-4059-8B0B-90C813D95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169E8F-565D-4B5B-9806-5817DCDEF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65A646-439C-40E0-A8D5-89A0E84DE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334CFB-2814-4029-875D-6F703CE43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3ABA2F-1CD4-4B36-B6B3-02844B5CC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D5B044-7A05-46F7-8004-FBA0ACCB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EFE5-A413-4AC4-9FEF-CB908E38E867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1463-2E92-42A3-A967-450BA50C4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22D4F-AD38-408E-B13F-1EE2BD3AB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028845-390C-4920-AC0E-82296C64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E0E23B-90EF-4653-8777-EC779164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DB7E8A-2F50-4B83-B8C8-AE283201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0358-3939-4109-85A6-8B59B28B5788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5741-F373-46CD-9445-19F79E242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DFCAE-A0F5-49A1-8D2C-F91029057C7A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E673-78EE-435A-A619-AEDB88877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33C2-1CA5-4B3E-9E0D-B18037364999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B88C-214D-4CDD-85EC-5517C067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D331-B915-4BF9-886C-0B4A7AE84AAF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41AB-D595-4469-8FB8-235245D6C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076F-A7B6-45A8-A323-64EC1D619431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026A-2E1B-4923-9B21-68935B46F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E8EC-6ABD-4F47-9643-590F8E15AD4F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5A7C-0458-4DF4-ADC1-9140F89AA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4A502-8FF4-4418-840A-BD0A8FD941C3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E6BB-120E-4801-A68E-A745C14A2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C984-E4EA-410E-937E-3626604BFC92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C623-6E37-4365-9161-139766CD8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1BEA-11F4-421C-9B97-2C867362AB68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5B6F-22B9-4C9E-9DE6-2CE2DB5E6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0CEB-18DB-4266-BB31-2E7CB1361F58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825FA-35DC-482A-8519-17C477E2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BB8F-0636-49FB-B944-943711DFE502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2137-D339-476C-B273-E43306FEF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9A34-7CAC-4456-9C53-E39CCAB1FF1B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13E1-DE66-442F-B3B5-6E52342F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D9C8-9463-4BDC-A51F-D9B54220BDED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5C96-2B94-48D4-A49C-7BC0A99B9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078E-101C-469C-9C41-42008DDBACBC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AEC2-D3A0-46EF-BE67-78C0FB2A1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4678-2832-46E6-88AD-85F0040A7966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4DD9-1836-4485-A130-86FCDC90E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6A7D-1EF7-4C9E-ABC8-E0AEB5826A70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898F-0C07-4B7F-9A5D-101F91A37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A58C-D254-40FE-AE3F-7C6155CAC469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B428-B48F-4E66-BFB6-A05854C6F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399709-D1D1-4F5B-A019-F95C29B540B1}" type="datetimeFigureOut">
              <a:rPr lang="en-US"/>
              <a:pPr>
                <a:defRPr/>
              </a:pPr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B97C35-9DEA-4F11-AAC6-39C69C9DB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B905C5F-78A4-4DEF-BB3E-4A54D9911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5FE7C1C-58C4-4A41-AA42-C6A0421B2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</a:endParaRPr>
          </a:p>
        </p:txBody>
      </p:sp>
      <p:sp>
        <p:nvSpPr>
          <p:cNvPr id="3789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1D6F688D-53F9-449F-B7D9-069053D3F284}" type="datetimeFigureOut">
              <a:rPr lang="en-US"/>
              <a:pPr>
                <a:defRPr/>
              </a:pPr>
              <a:t>1/5/2015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BC87991F-760D-4A9D-94E8-CBE0FE86A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789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51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5091562?pg=embed&amp;sec=1509156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7/73/Cirrus_clouds2.jpg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aos.wisc.edu/~hopkins/aos100/oclfnt.gif&amp;imgrefurl=http://www.aos.wisc.edu/~hopkins/aos100/sfc-anl.htm&amp;usg=__ONiXpsPk5SVkuBn4CKL_I6B-BT8=&amp;h=80&amp;w=396&amp;sz=1&amp;hl=en&amp;start=37&amp;itbs=1&amp;tbnid=14Ivc57MfFkbZM:&amp;tbnh=25&amp;tbnw=124&amp;prev=/images?q=occluded+front+symbol&amp;start=20&amp;hl=en&amp;safe=active&amp;sa=N&amp;gbv=2&amp;ndsp=20&amp;tbs=isch:1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seday.com/lightning.htm" TargetMode="Externa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dsc.discovery.com/tv/storm-chasers/" TargetMode="Externa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dsc.discovery.com/news/video/hurricanegallery.html" TargetMode="Externa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2227" name="Picture 5" descr="C:\Users\Phil\Desktop\Student Teaching\Earth Science\Pictures\clou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" y="990600"/>
            <a:ext cx="8458200" cy="460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GENERAL SCIENCE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UNIT 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WEATHER AND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/>
          <p:cNvSpPr>
            <a:spLocks noGrp="1"/>
          </p:cNvSpPr>
          <p:nvPr>
            <p:ph idx="1"/>
          </p:nvPr>
        </p:nvSpPr>
        <p:spPr>
          <a:xfrm>
            <a:off x="34925" y="1752600"/>
            <a:ext cx="8991600" cy="54864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9600" b="1" smtClean="0">
                <a:hlinkClick r:id="rId3"/>
              </a:rPr>
              <a:t>Weather Balloon To Space</a:t>
            </a:r>
            <a:endParaRPr lang="en-US" sz="9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25400"/>
            <a:ext cx="8229600" cy="63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Layers of the Atmosphere</a:t>
            </a:r>
            <a:endParaRPr lang="en-US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683" name="Content Placeholder 3" descr="layers-of-the-atmospher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615950"/>
            <a:ext cx="769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Layers of the Atmosphere</a:t>
            </a:r>
            <a:endParaRPr lang="en-US" b="1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1275" y="685800"/>
            <a:ext cx="8890000" cy="1219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z="2600" b="1" smtClean="0">
              <a:solidFill>
                <a:srgbClr val="FF0000"/>
              </a:solidFill>
            </a:endParaRPr>
          </a:p>
          <a:p>
            <a:pPr marL="914400" lvl="2" indent="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9525" y="1066800"/>
            <a:ext cx="91440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rgbClr val="00B0F0"/>
                </a:solidFill>
                <a:latin typeface="+mn-lt"/>
              </a:rPr>
              <a:t>Troposphere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Closest to the ground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All weather happens here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This is air you breathe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Temperature  decrease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rgbClr val="00B0F0"/>
                </a:solidFill>
                <a:latin typeface="+mn-lt"/>
              </a:rPr>
              <a:t>Pressure decreases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0070C0"/>
                </a:solidFill>
                <a:latin typeface="+mn-lt"/>
              </a:rPr>
              <a:t>Stratosphere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70C0"/>
              </a:solidFill>
              <a:latin typeface="+mn-lt"/>
            </a:endParaRP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Ozone is inside this layer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Ozone – layer of oxygen gas that absorbs the suns radiation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Temperature increases</a:t>
            </a:r>
          </a:p>
          <a:p>
            <a:pPr marL="171450" indent="-17145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Pressure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>
                <a:solidFill>
                  <a:srgbClr val="7030A0"/>
                </a:solidFill>
              </a:rPr>
              <a:t>Mesosphere</a:t>
            </a:r>
          </a:p>
          <a:p>
            <a:pPr marL="171450" indent="-17145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Meteors burn up in this layer</a:t>
            </a:r>
          </a:p>
          <a:p>
            <a:pPr marL="171450" indent="-17145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Temperature decreases</a:t>
            </a:r>
          </a:p>
          <a:p>
            <a:pPr marL="171450" indent="-17145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7030A0"/>
                </a:solidFill>
              </a:rPr>
              <a:t>Pressure </a:t>
            </a:r>
            <a:r>
              <a:rPr lang="en-US" sz="4000" b="1" dirty="0" smtClean="0">
                <a:solidFill>
                  <a:srgbClr val="7030A0"/>
                </a:solidFill>
              </a:rPr>
              <a:t>decreases</a:t>
            </a:r>
            <a:endParaRPr lang="en-US" sz="4000" b="1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Layers of the Atmosphere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1490663"/>
            <a:ext cx="9144000" cy="3722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latin typeface="+mn-lt"/>
              </a:rPr>
              <a:t>Thermosphere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Last layer of air before entering space</a:t>
            </a: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Temperature increases</a:t>
            </a:r>
          </a:p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srgbClr val="FF0000"/>
                </a:solidFill>
                <a:latin typeface="+mn-lt"/>
              </a:rPr>
              <a:t>Pressure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6000" b="1" dirty="0" smtClean="0"/>
              <a:t>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dirty="0" smtClean="0"/>
              <a:t>As you increase your </a:t>
            </a:r>
            <a:r>
              <a:rPr lang="en-US" sz="5400" b="1" u="sng" dirty="0" smtClean="0">
                <a:solidFill>
                  <a:srgbClr val="FF0000"/>
                </a:solidFill>
              </a:rPr>
              <a:t>altitude</a:t>
            </a:r>
            <a:r>
              <a:rPr lang="en-US" sz="5400" dirty="0" smtClean="0"/>
              <a:t> (Height off the ground):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u="sng" dirty="0">
                <a:solidFill>
                  <a:srgbClr val="00B0F0"/>
                </a:solidFill>
              </a:rPr>
              <a:t>AIR PRESSURE </a:t>
            </a:r>
            <a:r>
              <a:rPr lang="en-US" sz="4400" b="1" u="sng" dirty="0" smtClean="0">
                <a:solidFill>
                  <a:srgbClr val="FF0000"/>
                </a:solidFill>
              </a:rPr>
              <a:t>DECREASES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b="1" u="sng" dirty="0">
              <a:solidFill>
                <a:srgbClr val="00B0F0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b="1" u="sng" dirty="0">
                <a:solidFill>
                  <a:srgbClr val="FF0000"/>
                </a:solidFill>
              </a:rPr>
              <a:t>AIR TEMPERATURE DECREASES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in the </a:t>
            </a:r>
            <a:r>
              <a:rPr lang="en-US" sz="4400" u="sng" dirty="0" smtClean="0">
                <a:solidFill>
                  <a:srgbClr val="FF0000"/>
                </a:solidFill>
              </a:rPr>
              <a:t>Troposphere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/>
              <a:t>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/>
              <a:t>Air Pressure </a:t>
            </a:r>
            <a:r>
              <a:rPr lang="en-US" sz="5400" dirty="0"/>
              <a:t>– the amount of </a:t>
            </a:r>
            <a:r>
              <a:rPr lang="en-US" sz="5400" b="1" u="sng" dirty="0">
                <a:solidFill>
                  <a:srgbClr val="FF0000"/>
                </a:solidFill>
              </a:rPr>
              <a:t>force the atmosphere </a:t>
            </a:r>
            <a:r>
              <a:rPr lang="en-US" sz="5400" u="sng" dirty="0">
                <a:solidFill>
                  <a:srgbClr val="FF0000"/>
                </a:solidFill>
              </a:rPr>
              <a:t>is pushing down on you.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400" b="1" dirty="0"/>
              <a:t>Temperature</a:t>
            </a:r>
            <a:r>
              <a:rPr lang="en-US" sz="5400" dirty="0"/>
              <a:t> – the </a:t>
            </a:r>
            <a:r>
              <a:rPr lang="en-US" sz="5400" b="1" u="sng" dirty="0">
                <a:solidFill>
                  <a:srgbClr val="FF0000"/>
                </a:solidFill>
              </a:rPr>
              <a:t>amount of heat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dirty="0"/>
              <a:t>in the atmosphere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TRANSFER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41275" y="1524000"/>
            <a:ext cx="9067800" cy="1524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Heat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can move from one object to another in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3 different ways</a:t>
            </a:r>
            <a:r>
              <a:rPr lang="en-US" b="1" dirty="0" smtClean="0"/>
              <a:t>.</a:t>
            </a:r>
          </a:p>
        </p:txBody>
      </p:sp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-76200" y="2988197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1. </a:t>
            </a:r>
            <a:r>
              <a:rPr lang="en-US" sz="6000" dirty="0">
                <a:latin typeface="Calibri" pitchFamily="34" charset="0"/>
              </a:rPr>
              <a:t>CONDUCTION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26988" y="41592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2. </a:t>
            </a:r>
            <a:r>
              <a:rPr lang="en-US" sz="6000" dirty="0">
                <a:latin typeface="Calibri" pitchFamily="34" charset="0"/>
              </a:rPr>
              <a:t>CONVECTION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6021" name="TextBox 5"/>
          <p:cNvSpPr txBox="1">
            <a:spLocks noChangeArrowheads="1"/>
          </p:cNvSpPr>
          <p:nvPr/>
        </p:nvSpPr>
        <p:spPr bwMode="auto">
          <a:xfrm>
            <a:off x="-42441" y="544349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3. </a:t>
            </a:r>
            <a:r>
              <a:rPr lang="en-US" sz="6000" dirty="0">
                <a:latin typeface="Calibri" pitchFamily="34" charset="0"/>
              </a:rPr>
              <a:t>RADIATION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HEAT TRANSFER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CONDUCTION</a:t>
            </a:r>
            <a:r>
              <a:rPr lang="en-US" sz="3600" dirty="0" smtClean="0"/>
              <a:t> – </a:t>
            </a:r>
            <a:r>
              <a:rPr lang="en-US" sz="3600" dirty="0" smtClean="0">
                <a:solidFill>
                  <a:srgbClr val="FF0000"/>
                </a:solidFill>
              </a:rPr>
              <a:t>the movement of </a:t>
            </a:r>
            <a:r>
              <a:rPr lang="en-US" sz="3600" b="1" dirty="0" smtClean="0">
                <a:solidFill>
                  <a:srgbClr val="FF0000"/>
                </a:solidFill>
              </a:rPr>
              <a:t>heat through solid</a:t>
            </a:r>
            <a:r>
              <a:rPr lang="en-US" sz="3600" dirty="0" smtClean="0">
                <a:solidFill>
                  <a:srgbClr val="FF0000"/>
                </a:solidFill>
              </a:rPr>
              <a:t> materials that are </a:t>
            </a:r>
            <a:r>
              <a:rPr lang="en-US" sz="3600" b="1" dirty="0" smtClean="0">
                <a:solidFill>
                  <a:srgbClr val="FF0000"/>
                </a:solidFill>
              </a:rPr>
              <a:t>physically touching.</a:t>
            </a:r>
          </a:p>
        </p:txBody>
      </p:sp>
      <p:pic>
        <p:nvPicPr>
          <p:cNvPr id="88067" name="Content Placeholder 3" descr="conduc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708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smtClean="0"/>
              <a:t>What is weather?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581400" y="1371600"/>
            <a:ext cx="5638800" cy="5257800"/>
          </a:xfrm>
        </p:spPr>
        <p:txBody>
          <a:bodyPr/>
          <a:lstStyle/>
          <a:p>
            <a:pPr algn="ctr" eaLnBrk="1" hangingPunct="1"/>
            <a:r>
              <a:rPr lang="en-US" sz="6600" b="1" dirty="0" smtClean="0"/>
              <a:t>Weather – </a:t>
            </a:r>
            <a:r>
              <a:rPr lang="en-US" sz="6600" b="1" u="sng" dirty="0" smtClean="0">
                <a:solidFill>
                  <a:srgbClr val="FF0000"/>
                </a:solidFill>
              </a:rPr>
              <a:t>is the daily conditions of the atmosphere</a:t>
            </a:r>
            <a:r>
              <a:rPr lang="en-US" sz="6600" b="1" dirty="0" smtClean="0"/>
              <a:t>.</a:t>
            </a:r>
          </a:p>
        </p:txBody>
      </p:sp>
      <p:pic>
        <p:nvPicPr>
          <p:cNvPr id="5427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HEAT TRANSFER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-6350" y="990600"/>
            <a:ext cx="9150350" cy="58674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CONVECTION</a:t>
            </a:r>
            <a:r>
              <a:rPr lang="en-US" sz="3600" dirty="0" smtClean="0"/>
              <a:t> – </a:t>
            </a:r>
            <a:r>
              <a:rPr lang="en-US" sz="3600" dirty="0" smtClean="0">
                <a:solidFill>
                  <a:srgbClr val="FF0000"/>
                </a:solidFill>
              </a:rPr>
              <a:t>the movement of </a:t>
            </a:r>
            <a:r>
              <a:rPr lang="en-US" sz="3600" b="1" u="sng" dirty="0" smtClean="0">
                <a:solidFill>
                  <a:srgbClr val="FF0000"/>
                </a:solidFill>
              </a:rPr>
              <a:t>heat through liquids and gases.</a:t>
            </a:r>
            <a:r>
              <a:rPr lang="en-US" sz="3600" b="1" u="sng" dirty="0" smtClean="0">
                <a:solidFill>
                  <a:srgbClr val="FFC000"/>
                </a:solidFill>
              </a:rPr>
              <a:t>  </a:t>
            </a:r>
          </a:p>
        </p:txBody>
      </p:sp>
      <p:pic>
        <p:nvPicPr>
          <p:cNvPr id="901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654425"/>
            <a:ext cx="39624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225" y="3821113"/>
            <a:ext cx="45434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25400" y="2667000"/>
            <a:ext cx="9137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HOT Liquids / Gases – 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</a:rPr>
              <a:t>RISE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COLD Liquids / Gases - 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</a:rPr>
              <a:t>SINK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HEAT TRANSFER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6350" y="990600"/>
            <a:ext cx="9137650" cy="5867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RADIATION – </a:t>
            </a:r>
            <a:r>
              <a:rPr lang="en-US" sz="3600" dirty="0" smtClean="0">
                <a:solidFill>
                  <a:srgbClr val="FF0000"/>
                </a:solidFill>
              </a:rPr>
              <a:t>the movement of </a:t>
            </a:r>
            <a:r>
              <a:rPr lang="en-US" sz="3600" b="1" u="sng" dirty="0" smtClean="0">
                <a:solidFill>
                  <a:srgbClr val="FF0000"/>
                </a:solidFill>
              </a:rPr>
              <a:t>heat through electromagnetic waves. </a:t>
            </a:r>
            <a:endParaRPr lang="en-US" b="1" u="sng" dirty="0" smtClean="0">
              <a:solidFill>
                <a:srgbClr val="FF0000"/>
              </a:solidFill>
            </a:endParaRPr>
          </a:p>
        </p:txBody>
      </p:sp>
      <p:pic>
        <p:nvPicPr>
          <p:cNvPr id="921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3657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wind?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movement of air caused by differences in air pressure</a:t>
            </a:r>
          </a:p>
          <a:p>
            <a:pPr eaLnBrk="1" hangingPunct="1"/>
            <a:r>
              <a:rPr lang="en-US" dirty="0" smtClean="0"/>
              <a:t>Differences in AIR PRESSURE are caused by differences in air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types of 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GLOBAL Winds: </a:t>
            </a:r>
            <a:r>
              <a:rPr lang="en-US" u="sng" dirty="0" smtClean="0">
                <a:solidFill>
                  <a:srgbClr val="FF0000"/>
                </a:solidFill>
              </a:rPr>
              <a:t>Wind that is constantly blowing in certain directions on different parts of the earth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Ex. </a:t>
            </a:r>
            <a:r>
              <a:rPr lang="en-US" dirty="0" smtClean="0">
                <a:solidFill>
                  <a:srgbClr val="FF0000"/>
                </a:solidFill>
              </a:rPr>
              <a:t>The Jet stream always moves across the United States from West to East and determines a lot of New York’s weather patterns.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In the US, all weather moves towards the Northeast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5220"/>
            <a:ext cx="6934199" cy="61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9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" y="228600"/>
            <a:ext cx="8801100" cy="665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Winds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Local winds </a:t>
            </a:r>
            <a:r>
              <a:rPr lang="en-US" u="sng" dirty="0" smtClean="0">
                <a:solidFill>
                  <a:srgbClr val="FF0000"/>
                </a:solidFill>
              </a:rPr>
              <a:t>move short distances and can blow from any direction. They are caused by the geography of the area.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Ex. Land Breezes and Sea Breezes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7" descr="ballo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217988"/>
            <a:ext cx="4800600" cy="2627312"/>
          </a:xfrm>
        </p:spPr>
        <p:txBody>
          <a:bodyPr rtlCol="0">
            <a:normAutofit fontScale="92500" lnSpcReduction="10000"/>
          </a:bodyPr>
          <a:lstStyle/>
          <a:p>
            <a:pPr marL="457200" lvl="1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000" b="1" u="sng" dirty="0" smtClean="0">
                <a:solidFill>
                  <a:schemeClr val="bg1"/>
                </a:solidFill>
              </a:rPr>
              <a:t>Air Pressure </a:t>
            </a:r>
            <a:r>
              <a:rPr lang="en-US" sz="5000" dirty="0" smtClean="0">
                <a:solidFill>
                  <a:schemeClr val="bg1"/>
                </a:solidFill>
              </a:rPr>
              <a:t>– the force of the air pushing down on the surface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9050" y="0"/>
            <a:ext cx="8172450" cy="1106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What do meteorologists observe </a:t>
            </a:r>
            <a:b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 forecast the weather?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TOOL USED FOR AIR PRESSURE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588" y="1066800"/>
            <a:ext cx="9142412" cy="5791200"/>
          </a:xfrm>
        </p:spPr>
        <p:txBody>
          <a:bodyPr/>
          <a:lstStyle/>
          <a:p>
            <a:pPr eaLnBrk="1" hangingPunct="1"/>
            <a:r>
              <a:rPr lang="en-US" sz="4800" b="1" u="sng" smtClean="0"/>
              <a:t>Barometer</a:t>
            </a:r>
            <a:r>
              <a:rPr lang="en-US" sz="4800" smtClean="0"/>
              <a:t> – measures the amount of air pressure in the atmosphere</a:t>
            </a:r>
          </a:p>
          <a:p>
            <a:pPr lvl="2" eaLnBrk="1" hangingPunct="1"/>
            <a:r>
              <a:rPr lang="en-US" sz="4000" u="sng" smtClean="0"/>
              <a:t>Low pressure </a:t>
            </a:r>
            <a:r>
              <a:rPr lang="en-US" sz="4000" smtClean="0"/>
              <a:t>– stormy weather</a:t>
            </a:r>
          </a:p>
          <a:p>
            <a:pPr lvl="2" eaLnBrk="1" hangingPunct="1"/>
            <a:r>
              <a:rPr lang="en-US" sz="4000" u="sng" smtClean="0"/>
              <a:t>High pressure </a:t>
            </a:r>
            <a:r>
              <a:rPr lang="en-US" sz="4000" smtClean="0"/>
              <a:t>– clear skies</a:t>
            </a: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622800"/>
            <a:ext cx="2362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1676400"/>
          </a:xfrm>
        </p:spPr>
        <p:txBody>
          <a:bodyPr/>
          <a:lstStyle/>
          <a:p>
            <a:pPr eaLnBrk="1" hangingPunct="1"/>
            <a:r>
              <a:rPr lang="en-US" sz="4400" b="1" u="sng" smtClean="0">
                <a:solidFill>
                  <a:srgbClr val="0070C0"/>
                </a:solidFill>
              </a:rPr>
              <a:t>Humidity</a:t>
            </a:r>
            <a:r>
              <a:rPr lang="en-US" sz="4400" smtClean="0">
                <a:solidFill>
                  <a:srgbClr val="0070C0"/>
                </a:solidFill>
              </a:rPr>
              <a:t> – amount of water vapor the air is holding.</a:t>
            </a:r>
          </a:p>
          <a:p>
            <a:pPr eaLnBrk="1" hangingPunct="1"/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What do Meteorologists observe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pic>
        <p:nvPicPr>
          <p:cNvPr id="102403" name="Picture 6" descr="j03959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408363"/>
            <a:ext cx="495300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848600" cy="32766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0033CC"/>
                </a:solidFill>
                <a:latin typeface="Bookman Old Style" pitchFamily="18" charset="0"/>
              </a:rPr>
              <a:t>The study of </a:t>
            </a:r>
            <a:r>
              <a:rPr lang="en-US" sz="6000" u="sng" dirty="0" smtClean="0">
                <a:solidFill>
                  <a:srgbClr val="FF0000"/>
                </a:solidFill>
                <a:latin typeface="Bookman Old Style" pitchFamily="18" charset="0"/>
              </a:rPr>
              <a:t>weather</a:t>
            </a:r>
            <a:r>
              <a:rPr lang="en-US" sz="6000" dirty="0" smtClean="0">
                <a:solidFill>
                  <a:srgbClr val="0033CC"/>
                </a:solidFill>
                <a:latin typeface="Bookman Old Style" pitchFamily="18" charset="0"/>
              </a:rPr>
              <a:t> is called </a:t>
            </a:r>
            <a:r>
              <a:rPr lang="en-US" sz="6000" b="1" u="sng" dirty="0" smtClean="0">
                <a:solidFill>
                  <a:srgbClr val="FF0000"/>
                </a:solidFill>
                <a:latin typeface="Bookman Old Style" pitchFamily="18" charset="0"/>
              </a:rPr>
              <a:t>Meteorology</a:t>
            </a:r>
          </a:p>
        </p:txBody>
      </p:sp>
      <p:pic>
        <p:nvPicPr>
          <p:cNvPr id="563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3276600"/>
            <a:ext cx="4818062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4451" name="Picture 5" descr="moisture_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875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do Meteorologists observe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219200"/>
            <a:ext cx="91440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u="sng" dirty="0" smtClean="0"/>
              <a:t>Dew point </a:t>
            </a:r>
            <a:r>
              <a:rPr lang="en-US" sz="3600" dirty="0" smtClean="0"/>
              <a:t>– the temperature when the water vapor will condense into a liquid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600" b="1" u="sng" dirty="0" smtClean="0"/>
              <a:t>Sling </a:t>
            </a:r>
            <a:r>
              <a:rPr lang="en-US" sz="3600" b="1" u="sng" dirty="0" err="1" smtClean="0"/>
              <a:t>Psychrometer</a:t>
            </a:r>
            <a:r>
              <a:rPr lang="en-US" sz="3600" b="1" u="sng" dirty="0" smtClean="0"/>
              <a:t> </a:t>
            </a:r>
            <a:r>
              <a:rPr lang="en-US" sz="3600" dirty="0" smtClean="0"/>
              <a:t>is the tool used to measure Dew Point and Relative Humidity.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4454" name="Picture 7" descr="sling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3434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019800" cy="5334000"/>
          </a:xfrm>
        </p:spPr>
        <p:txBody>
          <a:bodyPr/>
          <a:lstStyle/>
          <a:p>
            <a:pPr eaLnBrk="1" hangingPunct="1"/>
            <a:r>
              <a:rPr lang="en-US" sz="4400" b="1" u="sng" smtClean="0">
                <a:solidFill>
                  <a:srgbClr val="FF0000"/>
                </a:solidFill>
              </a:rPr>
              <a:t>Temperature</a:t>
            </a:r>
            <a:r>
              <a:rPr lang="en-US" sz="4400" b="1" smtClean="0">
                <a:solidFill>
                  <a:srgbClr val="FF0000"/>
                </a:solidFill>
              </a:rPr>
              <a:t> – </a:t>
            </a:r>
            <a:r>
              <a:rPr lang="en-US" sz="4400" smtClean="0">
                <a:solidFill>
                  <a:srgbClr val="FF0000"/>
                </a:solidFill>
              </a:rPr>
              <a:t>amount of heat in the atmosphere</a:t>
            </a:r>
          </a:p>
          <a:p>
            <a:pPr eaLnBrk="1" hangingPunct="1"/>
            <a:r>
              <a:rPr lang="en-US" sz="4400" b="1" u="sng" smtClean="0">
                <a:solidFill>
                  <a:srgbClr val="FF0000"/>
                </a:solidFill>
              </a:rPr>
              <a:t>Thermometer</a:t>
            </a:r>
            <a:r>
              <a:rPr lang="en-US" sz="4400" smtClean="0">
                <a:solidFill>
                  <a:srgbClr val="FF0000"/>
                </a:solidFill>
              </a:rPr>
              <a:t> is the tool used to measure temperature. </a:t>
            </a:r>
          </a:p>
          <a:p>
            <a:pPr eaLnBrk="1" hangingPunct="1"/>
            <a:endParaRPr lang="en-US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What do Meteorologists study </a:t>
            </a:r>
            <a:br>
              <a:rPr lang="en-US" b="1" dirty="0" smtClean="0"/>
            </a:br>
            <a:r>
              <a:rPr lang="en-US" b="1" dirty="0" smtClean="0"/>
              <a:t>to forecast the weather?</a:t>
            </a:r>
            <a:endParaRPr lang="en-US" b="1" dirty="0"/>
          </a:p>
        </p:txBody>
      </p:sp>
      <p:pic>
        <p:nvPicPr>
          <p:cNvPr id="106499" name="Picture 2" descr="http://t3.gstatic.com/images?q=tbn:ANd9GcRt-PYlMb7MkYe2wkmBbwKg8kEKV2begtkqluilQATSebLOLD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009775"/>
            <a:ext cx="26098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9" descr="wind_towers_2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</a:rPr>
              <a:t>What do meteorologists observe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to forecast the weather?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8547" name="Content Placeholder 2"/>
          <p:cNvSpPr txBox="1">
            <a:spLocks/>
          </p:cNvSpPr>
          <p:nvPr/>
        </p:nvSpPr>
        <p:spPr bwMode="auto">
          <a:xfrm>
            <a:off x="0" y="16764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800" b="1" u="sng">
                <a:solidFill>
                  <a:schemeClr val="bg1"/>
                </a:solidFill>
              </a:rPr>
              <a:t>Wind speed </a:t>
            </a:r>
            <a:r>
              <a:rPr lang="en-US" sz="4000">
                <a:solidFill>
                  <a:schemeClr val="bg1"/>
                </a:solidFill>
              </a:rPr>
              <a:t>– how fast or slow the air is moving.</a:t>
            </a:r>
          </a:p>
          <a:p>
            <a:pPr>
              <a:spcBef>
                <a:spcPct val="20000"/>
              </a:spcBef>
            </a:pPr>
            <a:endParaRPr lang="en-US" sz="40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4800" b="1" u="sng">
                <a:solidFill>
                  <a:schemeClr val="bg1"/>
                </a:solidFill>
              </a:rPr>
              <a:t>Anemometer</a:t>
            </a:r>
            <a:r>
              <a:rPr lang="en-US" sz="4000" b="1">
                <a:solidFill>
                  <a:schemeClr val="bg1"/>
                </a:solidFill>
              </a:rPr>
              <a:t> </a:t>
            </a:r>
            <a:r>
              <a:rPr lang="en-US" sz="4000">
                <a:solidFill>
                  <a:schemeClr val="bg1"/>
                </a:solidFill>
              </a:rPr>
              <a:t>is the tool used to measure WIND SPEED. </a:t>
            </a:r>
          </a:p>
          <a:p>
            <a:pPr>
              <a:spcBef>
                <a:spcPct val="20000"/>
              </a:spcBef>
            </a:pPr>
            <a:endParaRPr lang="en-US" sz="3200"/>
          </a:p>
        </p:txBody>
      </p:sp>
      <p:pic>
        <p:nvPicPr>
          <p:cNvPr id="108548" name="Picture 2" descr="http://t0.gstatic.com/images?q=tbn:ANd9GcSd2paTqqvKO1823_OmyfZb1noO0B-Z463sPwwpqLUVWpHc_73n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828800"/>
            <a:ext cx="389413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9" descr="wind_towers_2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</a:rPr>
              <a:t>What do meteorologists observe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to forecast the weather?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0595" name="Content Placeholder 2"/>
          <p:cNvSpPr txBox="1">
            <a:spLocks/>
          </p:cNvSpPr>
          <p:nvPr/>
        </p:nvSpPr>
        <p:spPr bwMode="auto">
          <a:xfrm>
            <a:off x="0" y="16764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600" b="1" u="sng">
                <a:solidFill>
                  <a:srgbClr val="FFFFFF"/>
                </a:solidFill>
              </a:rPr>
              <a:t>Wind direction</a:t>
            </a:r>
            <a:r>
              <a:rPr lang="en-US" sz="3600" b="1">
                <a:solidFill>
                  <a:srgbClr val="FFFFFF"/>
                </a:solidFill>
              </a:rPr>
              <a:t>: Which compass direction the air is traveling.</a:t>
            </a:r>
          </a:p>
          <a:p>
            <a:pPr>
              <a:spcBef>
                <a:spcPct val="20000"/>
              </a:spcBef>
            </a:pPr>
            <a:endParaRPr lang="en-US" sz="3600" b="1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3600" b="1">
                <a:solidFill>
                  <a:srgbClr val="FFFFFF"/>
                </a:solidFill>
              </a:rPr>
              <a:t>The tool used to measure the wind direction is a </a:t>
            </a:r>
            <a:r>
              <a:rPr lang="en-US" sz="3600" b="1" u="sng">
                <a:solidFill>
                  <a:srgbClr val="FFFFFF"/>
                </a:solidFill>
              </a:rPr>
              <a:t>WIND VANE.</a:t>
            </a:r>
            <a:endParaRPr lang="en-US" sz="3600" u="sng">
              <a:solidFill>
                <a:srgbClr val="000000"/>
              </a:solidFill>
            </a:endParaRPr>
          </a:p>
        </p:txBody>
      </p:sp>
      <p:pic>
        <p:nvPicPr>
          <p:cNvPr id="110596" name="Picture 2" descr="http://www.sciencekids.co.nz/images/experiments/wind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2763" y="3228975"/>
            <a:ext cx="3581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		</a:t>
            </a:r>
            <a:r>
              <a:rPr lang="en-US" sz="6600" b="1" u="sng" smtClean="0">
                <a:solidFill>
                  <a:srgbClr val="CC0000"/>
                </a:solidFill>
                <a:latin typeface="Informal Roman" pitchFamily="66" charset="0"/>
              </a:rPr>
              <a:t>MEMORIZE THIS</a:t>
            </a:r>
            <a:r>
              <a:rPr lang="en-US" sz="6600" b="1" smtClean="0">
                <a:latin typeface="Informal Roman" pitchFamily="66" charset="0"/>
              </a:rPr>
              <a:t>:</a:t>
            </a:r>
            <a:endParaRPr lang="en-US" sz="6600" smtClean="0">
              <a:latin typeface="Informal Roman" pitchFamily="66" charset="0"/>
            </a:endParaRP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	</a:t>
            </a: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Clouds form when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warm air rises</a:t>
            </a:r>
            <a:r>
              <a:rPr lang="en-US" sz="4400" b="1" smtClean="0">
                <a:latin typeface="Bookman Old Style" pitchFamily="18" charset="0"/>
              </a:rPr>
              <a:t>,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expands</a:t>
            </a:r>
            <a:r>
              <a:rPr lang="en-US" sz="4400" b="1" smtClean="0">
                <a:latin typeface="Bookman Old Style" pitchFamily="18" charset="0"/>
              </a:rPr>
              <a:t> and </a:t>
            </a:r>
            <a:r>
              <a:rPr lang="en-US" sz="4400" b="1" smtClean="0">
                <a:solidFill>
                  <a:srgbClr val="CC0000"/>
                </a:solidFill>
                <a:latin typeface="Bookman Old Style" pitchFamily="18" charset="0"/>
              </a:rPr>
              <a:t>cools</a:t>
            </a:r>
            <a:r>
              <a:rPr lang="en-US" sz="4400" b="1" smtClean="0">
                <a:latin typeface="Bookman Old Style" pitchFamily="18" charset="0"/>
              </a:rPr>
              <a:t> below its dewpoint temp.</a:t>
            </a:r>
          </a:p>
          <a:p>
            <a:pPr algn="ctr">
              <a:buFontTx/>
              <a:buNone/>
            </a:pPr>
            <a:r>
              <a:rPr lang="en-US" sz="4400" b="1" smtClean="0">
                <a:latin typeface="Bookman Old Style" pitchFamily="18" charset="0"/>
              </a:rPr>
              <a:t>That is why clouds are usually so high in the sky.</a:t>
            </a:r>
          </a:p>
          <a:p>
            <a:endParaRPr lang="en-US" sz="4400" b="1" smtClean="0">
              <a:latin typeface="Bookman Old Style" pitchFamily="18" charset="0"/>
            </a:endParaRPr>
          </a:p>
        </p:txBody>
      </p:sp>
      <p:pic>
        <p:nvPicPr>
          <p:cNvPr id="112642" name="Picture 3" descr="j023467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4" descr="j02834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876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Types of Clouds: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Cumulus Clouds – puffy white clouds with flat bottoms.</a:t>
            </a:r>
          </a:p>
          <a:p>
            <a:r>
              <a:rPr lang="en-US" smtClean="0"/>
              <a:t>Formed when warm air rises and generally mean fair weather.</a:t>
            </a:r>
          </a:p>
          <a:p>
            <a:r>
              <a:rPr lang="en-US" smtClean="0"/>
              <a:t>When they get very large (cumulonimbus)– thunderstorms can occur</a:t>
            </a:r>
          </a:p>
          <a:p>
            <a:endParaRPr lang="en-US" smtClean="0"/>
          </a:p>
        </p:txBody>
      </p:sp>
      <p:pic>
        <p:nvPicPr>
          <p:cNvPr id="155652" name="Picture 4" descr="cumulus%20humulus%201%20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852988"/>
            <a:ext cx="27432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Stratus Clouds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Clouds that form in layers that cover large areas.</a:t>
            </a:r>
          </a:p>
          <a:p>
            <a:r>
              <a:rPr lang="en-US" smtClean="0"/>
              <a:t>Often caused by gentle lifting of large body of air into the atmosphere.</a:t>
            </a:r>
          </a:p>
        </p:txBody>
      </p:sp>
      <p:pic>
        <p:nvPicPr>
          <p:cNvPr id="156676" name="Picture 4" descr="5136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57625"/>
            <a:ext cx="4762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Fog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Stratus cloud that is formed near the ground.</a:t>
            </a:r>
          </a:p>
          <a:p>
            <a:endParaRPr lang="en-US" smtClean="0"/>
          </a:p>
        </p:txBody>
      </p:sp>
      <p:pic>
        <p:nvPicPr>
          <p:cNvPr id="115715" name="Picture 4" descr="fo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95600"/>
            <a:ext cx="47053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Cirrus Clouds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229600" cy="4525963"/>
          </a:xfrm>
        </p:spPr>
        <p:txBody>
          <a:bodyPr/>
          <a:lstStyle/>
          <a:p>
            <a:r>
              <a:rPr lang="en-US" smtClean="0"/>
              <a:t>Thin, feathery white clouds found at high altitudes (made of ice crystals).</a:t>
            </a:r>
          </a:p>
          <a:p>
            <a:r>
              <a:rPr lang="en-US" smtClean="0"/>
              <a:t>Formed when wind is strong.</a:t>
            </a:r>
          </a:p>
        </p:txBody>
      </p:sp>
      <p:pic>
        <p:nvPicPr>
          <p:cNvPr id="158724" name="Picture 4" descr="File:Cirrus clouds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11575"/>
            <a:ext cx="3886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 descr="cirru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705225"/>
            <a:ext cx="4038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Storm clouds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Often have ‘nimbo’ or ‘nimbus’ as part of their names.</a:t>
            </a:r>
          </a:p>
          <a:p>
            <a:r>
              <a:rPr lang="en-US" smtClean="0"/>
              <a:t>Ex: Cumulonimbus, Nimbostratus</a:t>
            </a:r>
          </a:p>
          <a:p>
            <a:endParaRPr lang="en-US" smtClean="0"/>
          </a:p>
        </p:txBody>
      </p:sp>
      <p:pic>
        <p:nvPicPr>
          <p:cNvPr id="159748" name="Picture 4" descr="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33800"/>
            <a:ext cx="38195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nimbostratus_NOAA_wea02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33800"/>
            <a:ext cx="3810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848600" cy="192405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33CC"/>
                </a:solidFill>
                <a:latin typeface="Bookman Old Style" pitchFamily="18" charset="0"/>
              </a:rPr>
              <a:t>Weather is caused by </a:t>
            </a:r>
            <a:r>
              <a:rPr lang="en-US" sz="4800" b="1" u="sng" dirty="0" smtClean="0">
                <a:solidFill>
                  <a:srgbClr val="FF0000"/>
                </a:solidFill>
                <a:latin typeface="Bookman Old Style" pitchFamily="18" charset="0"/>
              </a:rPr>
              <a:t>the uneven heating of Earth’s surface</a:t>
            </a:r>
          </a:p>
        </p:txBody>
      </p:sp>
      <p:pic>
        <p:nvPicPr>
          <p:cNvPr id="58370" name="Picture 6" descr="inso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769620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772400" cy="1470025"/>
          </a:xfrm>
          <a:solidFill>
            <a:srgbClr val="00FFFF"/>
          </a:solidFill>
        </p:spPr>
        <p:txBody>
          <a:bodyPr/>
          <a:lstStyle/>
          <a:p>
            <a:r>
              <a:rPr lang="en-US" sz="5400" b="1" smtClean="0">
                <a:latin typeface="Bookman Old Style" pitchFamily="18" charset="0"/>
              </a:rPr>
              <a:t>Air Masses are: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419600"/>
            <a:ext cx="7696200" cy="1752600"/>
          </a:xfrm>
          <a:solidFill>
            <a:srgbClr val="FFCCCC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latin typeface="Bookman Old Style" pitchFamily="18" charset="0"/>
              </a:rPr>
              <a:t>Huge bodies of air with similar moisture and temperatures</a:t>
            </a:r>
          </a:p>
        </p:txBody>
      </p:sp>
      <p:pic>
        <p:nvPicPr>
          <p:cNvPr id="118788" name="Picture 4" descr="air-mas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5000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82000" cy="1782762"/>
          </a:xfrm>
        </p:spPr>
        <p:txBody>
          <a:bodyPr/>
          <a:lstStyle/>
          <a:p>
            <a:r>
              <a:rPr lang="en-US" sz="3600" b="1" smtClean="0">
                <a:solidFill>
                  <a:srgbClr val="006699"/>
                </a:solidFill>
                <a:latin typeface="Bookman Old Style" pitchFamily="18" charset="0"/>
              </a:rPr>
              <a:t>The characteristics of air masses come from their </a:t>
            </a:r>
            <a:r>
              <a:rPr lang="en-US" sz="3600" b="1" smtClean="0">
                <a:solidFill>
                  <a:srgbClr val="CC0000"/>
                </a:solidFill>
                <a:latin typeface="Bookman Old Style" pitchFamily="18" charset="0"/>
              </a:rPr>
              <a:t>source region</a:t>
            </a:r>
            <a:r>
              <a:rPr lang="en-US" sz="3600" b="1" smtClean="0">
                <a:solidFill>
                  <a:srgbClr val="006699"/>
                </a:solidFill>
                <a:latin typeface="Bookman Old Style" pitchFamily="18" charset="0"/>
              </a:rPr>
              <a:t> (where they form)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667000"/>
            <a:ext cx="82296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CC0000"/>
                </a:solidFill>
                <a:latin typeface="Bookman Old Style" pitchFamily="18" charset="0"/>
              </a:rPr>
              <a:t>If they develop over water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CC0000"/>
                </a:solidFill>
                <a:latin typeface="Bookman Old Style" pitchFamily="18" charset="0"/>
              </a:rPr>
              <a:t>	(maritime) = MOIST</a:t>
            </a:r>
          </a:p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006699"/>
                </a:solidFill>
                <a:latin typeface="Bookman Old Style" pitchFamily="18" charset="0"/>
              </a:rPr>
              <a:t>If they develop over land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006699"/>
                </a:solidFill>
                <a:latin typeface="Bookman Old Style" pitchFamily="18" charset="0"/>
              </a:rPr>
              <a:t>	(continental) = DRY</a:t>
            </a:r>
          </a:p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CC0000"/>
                </a:solidFill>
                <a:latin typeface="Bookman Old Style" pitchFamily="18" charset="0"/>
              </a:rPr>
              <a:t>If they develop on cold areas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CC0000"/>
                </a:solidFill>
                <a:latin typeface="Bookman Old Style" pitchFamily="18" charset="0"/>
              </a:rPr>
              <a:t>	(polar) = COOL</a:t>
            </a:r>
          </a:p>
          <a:p>
            <a:pPr>
              <a:lnSpc>
                <a:spcPct val="90000"/>
              </a:lnSpc>
            </a:pPr>
            <a:r>
              <a:rPr lang="en-US" sz="2800" b="1" smtClean="0">
                <a:solidFill>
                  <a:srgbClr val="006699"/>
                </a:solidFill>
                <a:latin typeface="Bookman Old Style" pitchFamily="18" charset="0"/>
              </a:rPr>
              <a:t>If they develop over warm areas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006699"/>
                </a:solidFill>
                <a:latin typeface="Bookman Old Style" pitchFamily="18" charset="0"/>
              </a:rPr>
              <a:t>	(tropical) = WARM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NASFC-airmasses-sm-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6477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 Types of Air Masses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1371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304800"/>
            <a:ext cx="7620000" cy="990600"/>
          </a:xfrm>
          <a:solidFill>
            <a:srgbClr val="FFCCCC"/>
          </a:solidFill>
        </p:spPr>
        <p:txBody>
          <a:bodyPr/>
          <a:lstStyle/>
          <a:p>
            <a:r>
              <a:rPr lang="en-US" sz="5400" b="1" smtClean="0">
                <a:solidFill>
                  <a:srgbClr val="CC0099"/>
                </a:solidFill>
                <a:latin typeface="Bookman Old Style" pitchFamily="18" charset="0"/>
              </a:rPr>
              <a:t>Fronts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495800"/>
            <a:ext cx="7620000" cy="1905000"/>
          </a:xfrm>
          <a:solidFill>
            <a:srgbClr val="FFCCCC"/>
          </a:solidFill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solidFill>
                  <a:srgbClr val="CC0099"/>
                </a:solidFill>
                <a:latin typeface="Bookman Old Style" pitchFamily="18" charset="0"/>
              </a:rPr>
              <a:t>The boundary between 2 air masses </a:t>
            </a:r>
          </a:p>
          <a:p>
            <a:pPr marL="0" indent="0" algn="ctr">
              <a:buFontTx/>
              <a:buNone/>
            </a:pPr>
            <a:r>
              <a:rPr lang="en-US" b="1" smtClean="0">
                <a:solidFill>
                  <a:srgbClr val="0066FF"/>
                </a:solidFill>
                <a:latin typeface="Bookman Old Style" pitchFamily="18" charset="0"/>
              </a:rPr>
              <a:t>***Fronts always bring bad weather</a:t>
            </a:r>
          </a:p>
        </p:txBody>
      </p:sp>
      <p:pic>
        <p:nvPicPr>
          <p:cNvPr id="122883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41910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  <a:latin typeface="Bookman Old Style" pitchFamily="18" charset="0"/>
              </a:rPr>
              <a:t>Warm front</a:t>
            </a:r>
          </a:p>
        </p:txBody>
      </p:sp>
      <p:sp>
        <p:nvSpPr>
          <p:cNvPr id="122885" name="Line 6"/>
          <p:cNvSpPr>
            <a:spLocks noChangeShapeType="1"/>
          </p:cNvSpPr>
          <p:nvPr/>
        </p:nvSpPr>
        <p:spPr bwMode="auto">
          <a:xfrm flipV="1">
            <a:off x="1981200" y="2209800"/>
            <a:ext cx="2438400" cy="381000"/>
          </a:xfrm>
          <a:prstGeom prst="line">
            <a:avLst/>
          </a:prstGeom>
          <a:noFill/>
          <a:ln w="508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886" name="Text Box 7"/>
          <p:cNvSpPr txBox="1">
            <a:spLocks noChangeArrowheads="1"/>
          </p:cNvSpPr>
          <p:nvPr/>
        </p:nvSpPr>
        <p:spPr bwMode="auto">
          <a:xfrm>
            <a:off x="7010400" y="2895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99"/>
                </a:solidFill>
                <a:latin typeface="Bookman Old Style" pitchFamily="18" charset="0"/>
              </a:rPr>
              <a:t>Cold front</a:t>
            </a:r>
          </a:p>
        </p:txBody>
      </p:sp>
      <p:sp>
        <p:nvSpPr>
          <p:cNvPr id="122887" name="Line 8"/>
          <p:cNvSpPr>
            <a:spLocks noChangeShapeType="1"/>
          </p:cNvSpPr>
          <p:nvPr/>
        </p:nvSpPr>
        <p:spPr bwMode="auto">
          <a:xfrm flipH="1">
            <a:off x="4267200" y="3276600"/>
            <a:ext cx="2971800" cy="228600"/>
          </a:xfrm>
          <a:prstGeom prst="line">
            <a:avLst/>
          </a:prstGeom>
          <a:noFill/>
          <a:ln w="508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weath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81534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CC0000"/>
                </a:solidFill>
                <a:latin typeface="Bookman Old Style" pitchFamily="18" charset="0"/>
              </a:rPr>
              <a:t>Warm Front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Warm air rises </a:t>
            </a:r>
            <a:r>
              <a:rPr lang="en-US" b="1" smtClean="0">
                <a:solidFill>
                  <a:srgbClr val="CC0000"/>
                </a:solidFill>
                <a:latin typeface="Bookman Old Style" pitchFamily="18" charset="0"/>
              </a:rPr>
              <a:t>gently</a:t>
            </a:r>
            <a:r>
              <a:rPr lang="en-US" b="1" smtClean="0">
                <a:latin typeface="Bookman Old Style" pitchFamily="18" charset="0"/>
              </a:rPr>
              <a:t> over cold air because warm air is less dense</a:t>
            </a:r>
          </a:p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Result = gentle, long-lasting precipitation, followed by humid, warm air</a:t>
            </a:r>
          </a:p>
        </p:txBody>
      </p:sp>
      <p:pic>
        <p:nvPicPr>
          <p:cNvPr id="123908" name="Picture 5" descr="warm-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2381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000099"/>
                </a:solidFill>
                <a:latin typeface="Bookman Old Style" pitchFamily="18" charset="0"/>
              </a:rPr>
              <a:t>Cold Front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2296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Cold, fast-moving air meets warm air and forces it up </a:t>
            </a:r>
            <a:r>
              <a:rPr lang="en-US" b="1" smtClean="0">
                <a:solidFill>
                  <a:srgbClr val="000099"/>
                </a:solidFill>
                <a:latin typeface="Bookman Old Style" pitchFamily="18" charset="0"/>
              </a:rPr>
              <a:t>quickly</a:t>
            </a:r>
          </a:p>
          <a:p>
            <a:pPr>
              <a:buFontTx/>
              <a:buNone/>
            </a:pPr>
            <a:r>
              <a:rPr lang="en-US" b="1" smtClean="0">
                <a:latin typeface="Bookman Old Style" pitchFamily="18" charset="0"/>
              </a:rPr>
              <a:t>-	Result = Quick, violent storms followed by cool, dry air</a:t>
            </a:r>
          </a:p>
          <a:p>
            <a:endParaRPr lang="en-US" b="1" smtClean="0">
              <a:latin typeface="Bookman Old Style" pitchFamily="18" charset="0"/>
            </a:endParaRPr>
          </a:p>
          <a:p>
            <a:endParaRPr lang="en-US" b="1" smtClean="0"/>
          </a:p>
        </p:txBody>
      </p:sp>
      <p:pic>
        <p:nvPicPr>
          <p:cNvPr id="124931" name="Picture 4" descr="cold-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"/>
            <a:ext cx="2381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5" descr="08_cold_front_pro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200400"/>
            <a:ext cx="6781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3" name="Text Box 6"/>
          <p:cNvSpPr txBox="1">
            <a:spLocks noChangeArrowheads="1"/>
          </p:cNvSpPr>
          <p:nvPr/>
        </p:nvSpPr>
        <p:spPr bwMode="auto">
          <a:xfrm>
            <a:off x="6172200" y="4038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Bookman Old Style" pitchFamily="18" charset="0"/>
              </a:rPr>
              <a:t>Thunderclouds</a:t>
            </a:r>
          </a:p>
        </p:txBody>
      </p:sp>
      <p:sp>
        <p:nvSpPr>
          <p:cNvPr id="124934" name="Line 7"/>
          <p:cNvSpPr>
            <a:spLocks noChangeShapeType="1"/>
          </p:cNvSpPr>
          <p:nvPr/>
        </p:nvSpPr>
        <p:spPr bwMode="auto">
          <a:xfrm flipH="1" flipV="1">
            <a:off x="5181600" y="3810000"/>
            <a:ext cx="144780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800" b="1" smtClean="0">
                <a:solidFill>
                  <a:srgbClr val="003399"/>
                </a:solidFill>
                <a:latin typeface="Bookman Old Style" pitchFamily="18" charset="0"/>
              </a:rPr>
              <a:t>Occluded Front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Bookman Old Style" pitchFamily="18" charset="0"/>
              </a:rPr>
              <a:t>-	When a fast moving cold front overtakes a warm front.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latin typeface="Bookman Old Style" pitchFamily="18" charset="0"/>
              </a:rPr>
              <a:t>-	</a:t>
            </a:r>
            <a:r>
              <a:rPr lang="en-US" sz="3600" b="1" smtClean="0">
                <a:latin typeface="Bookman Old Style" pitchFamily="18" charset="0"/>
              </a:rPr>
              <a:t>Result = precipitation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b="1" smtClean="0">
              <a:solidFill>
                <a:srgbClr val="006666"/>
              </a:solidFill>
              <a:latin typeface="Bookman Old Style" pitchFamily="18" charset="0"/>
            </a:endParaRPr>
          </a:p>
        </p:txBody>
      </p:sp>
      <p:pic>
        <p:nvPicPr>
          <p:cNvPr id="125955" name="Picture 4" descr="ofde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124200"/>
            <a:ext cx="36576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5" descr="oclfn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838200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4800" b="1" smtClean="0">
                <a:solidFill>
                  <a:srgbClr val="FF6600"/>
                </a:solidFill>
                <a:latin typeface="Bookman Old Style" pitchFamily="18" charset="0"/>
              </a:rPr>
              <a:t>Stationary Front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6600"/>
                </a:solidFill>
                <a:latin typeface="Bookman Old Style" pitchFamily="18" charset="0"/>
              </a:rPr>
              <a:t>-	When a warm air mass and cold air mass meet and neither is moving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6600"/>
                </a:solidFill>
                <a:latin typeface="Bookman Old Style" pitchFamily="18" charset="0"/>
              </a:rPr>
              <a:t>-	Result = long periods of precipitation</a:t>
            </a:r>
          </a:p>
        </p:txBody>
      </p:sp>
      <p:pic>
        <p:nvPicPr>
          <p:cNvPr id="126979" name="Picture 4" descr="stationary-front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9624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5" descr="440px-Stationary_front_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b="1" smtClean="0">
                <a:solidFill>
                  <a:srgbClr val="993300"/>
                </a:solidFill>
                <a:latin typeface="Bookman Old Style" pitchFamily="18" charset="0"/>
              </a:rPr>
              <a:t>Forecasting Weather</a:t>
            </a:r>
          </a:p>
        </p:txBody>
      </p:sp>
      <p:pic>
        <p:nvPicPr>
          <p:cNvPr id="128002" name="Picture 3" descr="NASFC-Fronts-clds-w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33600"/>
            <a:ext cx="4019550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04850"/>
          </a:xfrm>
        </p:spPr>
        <p:txBody>
          <a:bodyPr/>
          <a:lstStyle/>
          <a:p>
            <a:pPr algn="ctr" eaLnBrk="1" hangingPunct="1"/>
            <a:r>
              <a:rPr lang="en-US" smtClean="0"/>
              <a:t>The Water Cycle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" y="838200"/>
            <a:ext cx="9144000" cy="59436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u="sng" dirty="0" smtClean="0">
                <a:solidFill>
                  <a:srgbClr val="FF0000"/>
                </a:solidFill>
              </a:rPr>
              <a:t>Water is constantly being cycled between the atmosphere, the ocean and land. 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939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871663"/>
            <a:ext cx="9139237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clip_image002_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0225"/>
            <a:ext cx="7239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74638"/>
            <a:ext cx="5638800" cy="639762"/>
          </a:xfrm>
          <a:solidFill>
            <a:schemeClr val="accent1"/>
          </a:solidFill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Bookman Old Style" pitchFamily="18" charset="0"/>
              </a:rPr>
              <a:t>Severe Weather</a:t>
            </a:r>
          </a:p>
        </p:txBody>
      </p:sp>
      <p:pic>
        <p:nvPicPr>
          <p:cNvPr id="130050" name="Picture 3" descr="image?id=72245&amp;rendTypeId=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95600"/>
            <a:ext cx="39624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4" descr="_40070410_hurricane_inf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2671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2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Bookman Old Style" pitchFamily="18" charset="0"/>
              </a:rPr>
              <a:t>Hurricanes</a:t>
            </a:r>
          </a:p>
        </p:txBody>
      </p:sp>
      <p:sp>
        <p:nvSpPr>
          <p:cNvPr id="130053" name="Text Box 6"/>
          <p:cNvSpPr txBox="1">
            <a:spLocks noChangeArrowheads="1"/>
          </p:cNvSpPr>
          <p:nvPr/>
        </p:nvSpPr>
        <p:spPr bwMode="auto">
          <a:xfrm>
            <a:off x="4953000" y="22098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Bookman Old Style" pitchFamily="18" charset="0"/>
              </a:rPr>
              <a:t>Tornadoes</a:t>
            </a:r>
          </a:p>
        </p:txBody>
      </p:sp>
      <p:pic>
        <p:nvPicPr>
          <p:cNvPr id="130054" name="Picture 7" descr="j01892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57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Picture 8" descr="j04141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9530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C0000"/>
                </a:solidFill>
                <a:latin typeface="Bookman Old Style" pitchFamily="18" charset="0"/>
              </a:rPr>
              <a:t>All Hurricanes are low pressure storm systems</a:t>
            </a:r>
          </a:p>
        </p:txBody>
      </p:sp>
      <p:pic>
        <p:nvPicPr>
          <p:cNvPr id="131074" name="Picture 3" descr="coriolis-swi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7724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00FF00"/>
          </a:solidFill>
        </p:spPr>
        <p:txBody>
          <a:bodyPr/>
          <a:lstStyle/>
          <a:p>
            <a:r>
              <a:rPr lang="en-US" sz="4000" b="1" smtClean="0">
                <a:latin typeface="Bookman Old Style" pitchFamily="18" charset="0"/>
              </a:rPr>
              <a:t>What makes a hurricane different from a tornado?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3810000" cy="4144963"/>
          </a:xfrm>
          <a:solidFill>
            <a:srgbClr val="00FF00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Bookman Old Style" pitchFamily="18" charset="0"/>
              </a:rPr>
              <a:t>Hurricanes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Form over warm water 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Last a long time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Hit a large area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Most of the damage comes from the storm surge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Occur in late summer and early fall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038600" cy="4144963"/>
          </a:xfrm>
          <a:solidFill>
            <a:srgbClr val="00FF00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Bookman Old Style" pitchFamily="18" charset="0"/>
              </a:rPr>
              <a:t>Tornadoes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Form when cP and mT air masses meet over land (most often)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Short-lived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Cover a small area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Most of the damage comes from the winds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latin typeface="Bookman Old Style" pitchFamily="18" charset="0"/>
              </a:rPr>
              <a:t>	(can be over 300 mph!)</a:t>
            </a:r>
            <a:endParaRPr lang="en-US" sz="2400" b="1" smtClean="0"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smtClean="0">
                <a:latin typeface="Bookman Old Style" pitchFamily="18" charset="0"/>
              </a:rPr>
              <a:t>Occur in spring and early summer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Severe Weather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Thunderstorms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r>
              <a:rPr lang="en-US" smtClean="0"/>
              <a:t>Intense weather systems that produce:</a:t>
            </a:r>
          </a:p>
          <a:p>
            <a:pPr marL="1009650" lvl="1" indent="-609600">
              <a:buFontTx/>
              <a:buAutoNum type="arabicPeriod"/>
            </a:pPr>
            <a:r>
              <a:rPr lang="en-US" b="1" smtClean="0">
                <a:solidFill>
                  <a:srgbClr val="FF0000"/>
                </a:solidFill>
              </a:rPr>
              <a:t>Strong winds</a:t>
            </a:r>
          </a:p>
          <a:p>
            <a:pPr marL="1009650" lvl="1" indent="-609600">
              <a:buFontTx/>
              <a:buAutoNum type="arabicPeriod"/>
            </a:pPr>
            <a:r>
              <a:rPr lang="en-US" b="1" smtClean="0">
                <a:solidFill>
                  <a:srgbClr val="FF0000"/>
                </a:solidFill>
              </a:rPr>
              <a:t>Heavy rain</a:t>
            </a:r>
          </a:p>
          <a:p>
            <a:pPr marL="1009650" lvl="1" indent="-609600">
              <a:buFontTx/>
              <a:buAutoNum type="arabicPeriod"/>
            </a:pPr>
            <a:r>
              <a:rPr lang="en-US" b="1" smtClean="0">
                <a:solidFill>
                  <a:srgbClr val="FF0000"/>
                </a:solidFill>
              </a:rPr>
              <a:t>Lightning and thunder</a:t>
            </a:r>
          </a:p>
          <a:p>
            <a:pPr marL="609600" indent="-609600">
              <a:buFontTx/>
              <a:buAutoNum type="arabicPeriod"/>
            </a:pPr>
            <a:endParaRPr lang="en-US" smtClean="0"/>
          </a:p>
          <a:p>
            <a:pPr marL="609600" indent="-609600"/>
            <a:r>
              <a:rPr lang="en-US" smtClean="0"/>
              <a:t>Occur along cold fronts</a:t>
            </a:r>
          </a:p>
          <a:p>
            <a:pPr marL="609600" indent="-609600"/>
            <a:r>
              <a:rPr lang="en-US" smtClean="0"/>
              <a:t>Cumulonimbus clouds - storm clouds</a:t>
            </a:r>
          </a:p>
          <a:p>
            <a:pPr marL="609600" indent="-609600"/>
            <a:endParaRPr lang="en-US" smtClean="0"/>
          </a:p>
          <a:p>
            <a:pPr marL="609600" indent="-609600"/>
            <a:endParaRPr lang="en-US" smtClean="0"/>
          </a:p>
          <a:p>
            <a:pPr marL="609600" indent="-60960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When do Thunderstorms occur?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Two atmospheric conditions required for thunderstorms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1- Moist warm air near the Earth’s surface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2- Unstable atmosphere (cold air surrounding a rising air mass)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Lightning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dirty="0" smtClean="0"/>
              <a:t>An electric discharge that occurs between a positively charged area and a negatively  charged area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Can occur: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to cloud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Cloud to earth</a:t>
            </a:r>
          </a:p>
          <a:p>
            <a:pPr marL="1009650" lvl="1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the same cloud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dirty="0" smtClean="0">
                <a:hlinkClick r:id="rId2"/>
              </a:rPr>
              <a:t>http://www.chaseday.com/lightning.htm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Thunder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The sound that results from rapid movement of air along a lightning strike</a:t>
            </a:r>
          </a:p>
          <a:p>
            <a:r>
              <a:rPr lang="en-US" smtClean="0"/>
              <a:t>Occurs during Thunderstorms</a:t>
            </a:r>
          </a:p>
          <a:p>
            <a:r>
              <a:rPr lang="en-US" smtClean="0"/>
              <a:t>Lightning first – then thunder because light travels faster than sound.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Tornado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Is a small, spinning column of air that has high wind speed with low pressure that touches the ground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Formation- </a:t>
            </a:r>
            <a:r>
              <a:rPr lang="en-US" sz="2800" smtClean="0">
                <a:hlinkClick r:id="rId2"/>
              </a:rPr>
              <a:t>http://dsc.discovery.com/tv/storm-chasers/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Wind moving in 2 directions cause the air to spin with cloud, creating a funnel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When funnel cloud touches the surface, it is now a tornado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Winds- 120+ km/hr (up to 300 MPH)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/>
              <a:t>Evaporation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066800"/>
            <a:ext cx="9134475" cy="23622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solidFill>
                  <a:srgbClr val="FF0000"/>
                </a:solidFill>
              </a:rPr>
              <a:t>I</a:t>
            </a:r>
            <a:r>
              <a:rPr lang="en-US" u="sng" dirty="0" smtClean="0">
                <a:solidFill>
                  <a:srgbClr val="FF0000"/>
                </a:solidFill>
              </a:rPr>
              <a:t>s </a:t>
            </a:r>
            <a:r>
              <a:rPr lang="en-US" u="sng" dirty="0">
                <a:solidFill>
                  <a:srgbClr val="FF0000"/>
                </a:solidFill>
              </a:rPr>
              <a:t>when the sun heats up water in rivers or lakes or the ocean and turns it into vapor or steam.</a:t>
            </a:r>
            <a:r>
              <a:rPr lang="en-US" dirty="0"/>
              <a:t> 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“Water </a:t>
            </a:r>
            <a:r>
              <a:rPr lang="en-US" b="1" dirty="0" smtClean="0">
                <a:solidFill>
                  <a:srgbClr val="FF0000"/>
                </a:solidFill>
              </a:rPr>
              <a:t>(liquid) </a:t>
            </a:r>
            <a:r>
              <a:rPr lang="en-US" b="1" dirty="0" smtClean="0">
                <a:solidFill>
                  <a:srgbClr val="0070C0"/>
                </a:solidFill>
              </a:rPr>
              <a:t>turns into water vapor </a:t>
            </a:r>
            <a:r>
              <a:rPr lang="en-US" b="1" dirty="0" smtClean="0">
                <a:solidFill>
                  <a:srgbClr val="FF0000"/>
                </a:solidFill>
              </a:rPr>
              <a:t>(gas)</a:t>
            </a:r>
            <a:r>
              <a:rPr lang="en-US" b="1" dirty="0" smtClean="0">
                <a:solidFill>
                  <a:srgbClr val="0070C0"/>
                </a:solidFill>
              </a:rPr>
              <a:t>”</a:t>
            </a:r>
            <a:endParaRPr lang="en-US" b="1" dirty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144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3733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5588" y="3733800"/>
            <a:ext cx="5019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Hurricanes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 large rotating, tropical weather system with wind speeds of at least 120 km/h</a:t>
            </a:r>
          </a:p>
          <a:p>
            <a:pPr>
              <a:lnSpc>
                <a:spcPct val="90000"/>
              </a:lnSpc>
            </a:pPr>
            <a:r>
              <a:rPr lang="en-US" smtClean="0"/>
              <a:t>Most powerful storms on earth</a:t>
            </a:r>
          </a:p>
          <a:p>
            <a:pPr>
              <a:lnSpc>
                <a:spcPct val="90000"/>
              </a:lnSpc>
            </a:pPr>
            <a:r>
              <a:rPr lang="en-US" smtClean="0"/>
              <a:t>Form over warm, tropical oceans</a:t>
            </a:r>
          </a:p>
          <a:p>
            <a:pPr>
              <a:lnSpc>
                <a:spcPct val="90000"/>
              </a:lnSpc>
            </a:pPr>
            <a:r>
              <a:rPr lang="en-US" smtClean="0"/>
              <a:t>Category 1-5</a:t>
            </a:r>
          </a:p>
          <a:p>
            <a:pPr>
              <a:lnSpc>
                <a:spcPct val="90000"/>
              </a:lnSpc>
            </a:pPr>
            <a:r>
              <a:rPr lang="en-US" smtClean="0"/>
              <a:t>Storm surge and flooding in coastal areas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LIKE LONG ISLAND’S SOUTH SHORE!!!!!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hlinkClick r:id="rId2"/>
              </a:rPr>
              <a:t>http://dsc.discovery.com/news/video/hurricanegallery.html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Hurricane formation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Thunderstorms over tropical oceans meet with winds in different directions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Spin counter clockwise in Northern Hemisphere and clockwise in the southern due to the Coriolus Effect (Spin of earth)</a:t>
            </a:r>
          </a:p>
          <a:p>
            <a:pPr>
              <a:lnSpc>
                <a:spcPct val="90000"/>
              </a:lnSpc>
            </a:pPr>
            <a:r>
              <a:rPr lang="en-US" smtClean="0"/>
              <a:t>Warm moist air fuels hurricanes</a:t>
            </a:r>
          </a:p>
          <a:p>
            <a:pPr>
              <a:lnSpc>
                <a:spcPct val="90000"/>
              </a:lnSpc>
            </a:pPr>
            <a:r>
              <a:rPr lang="en-US" smtClean="0"/>
              <a:t>Must have LOW pressure</a:t>
            </a:r>
          </a:p>
          <a:p>
            <a:pPr>
              <a:lnSpc>
                <a:spcPct val="90000"/>
              </a:lnSpc>
            </a:pPr>
            <a:r>
              <a:rPr lang="en-US" smtClean="0"/>
              <a:t>Hurricanes die once they move over colder water or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Blizzards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Huge winter storms with high winds, heavy snow and sometimes lightning and thunder.</a:t>
            </a:r>
          </a:p>
          <a:p>
            <a:r>
              <a:rPr lang="en-US" smtClean="0"/>
              <a:t>Ice storms can occur as rainfall begins to freeze and can disrupt electric and phone service.</a:t>
            </a:r>
          </a:p>
          <a:p>
            <a:r>
              <a:rPr lang="en-US" smtClean="0"/>
              <a:t>Can cause power outages and dangerous travel conditions. Frostbite and hypothermia.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Severe Weather Safety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Listen to the radio/TV during storm for information</a:t>
            </a:r>
          </a:p>
          <a:p>
            <a:r>
              <a:rPr lang="en-US" smtClean="0"/>
              <a:t>Lightning is attracted to tall objects if outside stay away from trees or lay down if in the open</a:t>
            </a:r>
          </a:p>
          <a:p>
            <a:r>
              <a:rPr lang="en-US" smtClean="0"/>
              <a:t>Stay out of bodies of water during a 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23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Climate Change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r>
              <a:rPr lang="en-US" smtClean="0"/>
              <a:t>Scientists around the world believe that the Earth’s temperature is gradually increasing.</a:t>
            </a:r>
          </a:p>
          <a:p>
            <a:r>
              <a:rPr lang="en-US" smtClean="0"/>
              <a:t>Global warming – is the name for the gradual increase of average temperatures worldwide.</a:t>
            </a:r>
          </a:p>
          <a:p>
            <a:r>
              <a:rPr lang="en-US" smtClean="0"/>
              <a:t>Scientists believe that an increase in CO</a:t>
            </a:r>
            <a:r>
              <a:rPr lang="en-US" baseline="-25000" smtClean="0"/>
              <a:t>2 </a:t>
            </a:r>
            <a:r>
              <a:rPr lang="en-US" smtClean="0"/>
              <a:t>emissions is causing the temperature to rise.</a:t>
            </a:r>
          </a:p>
          <a:p>
            <a:endParaRPr lang="en-US" baseline="-25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Yearly Temperature</a:t>
            </a: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6629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causes Global Warming?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When Carbon Dioxide CO</a:t>
            </a:r>
            <a:r>
              <a:rPr lang="en-US" baseline="-25000" smtClean="0"/>
              <a:t>2</a:t>
            </a:r>
            <a:r>
              <a:rPr lang="en-US" smtClean="0"/>
              <a:t> is trapped in the atmosphere, it causes the </a:t>
            </a:r>
          </a:p>
          <a:p>
            <a:pPr marL="457200" lvl="1" indent="0">
              <a:buFontTx/>
              <a:buNone/>
            </a:pPr>
            <a:r>
              <a:rPr lang="en-US" sz="4800" smtClean="0">
                <a:solidFill>
                  <a:srgbClr val="FF0000"/>
                </a:solidFill>
              </a:rPr>
              <a:t>GREENHOUSE EFFECT</a:t>
            </a:r>
          </a:p>
          <a:p>
            <a:r>
              <a:rPr lang="en-US" smtClean="0"/>
              <a:t>Water Vapor and Carbon Dioxide in the atmosphere trap heat and don’t let it escape into space.</a:t>
            </a:r>
          </a:p>
          <a:p>
            <a:pPr>
              <a:buFontTx/>
              <a:buNone/>
            </a:pPr>
            <a:r>
              <a:rPr lang="en-US" smtClean="0"/>
              <a:t>“These greenhouse gases act like a blanket”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human activities cause excess CO</a:t>
            </a:r>
            <a:r>
              <a:rPr lang="en-US" baseline="-25000" smtClean="0"/>
              <a:t>2 </a:t>
            </a:r>
            <a:r>
              <a:rPr lang="en-US" smtClean="0"/>
              <a:t>(Global Warming)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Breathing </a:t>
            </a:r>
          </a:p>
          <a:p>
            <a:r>
              <a:rPr lang="en-US" smtClean="0"/>
              <a:t>Burning Fossil Fuels</a:t>
            </a:r>
          </a:p>
          <a:p>
            <a:pPr lvl="1"/>
            <a:r>
              <a:rPr lang="en-US" smtClean="0"/>
              <a:t> such as </a:t>
            </a:r>
            <a:r>
              <a:rPr lang="en-US" sz="3600" smtClean="0"/>
              <a:t>coal, oil, gas</a:t>
            </a:r>
          </a:p>
          <a:p>
            <a:r>
              <a:rPr lang="en-US" smtClean="0"/>
              <a:t>Deforestation (cutting down trees that use up CO</a:t>
            </a:r>
            <a:r>
              <a:rPr lang="en-US" baseline="-25000" smtClean="0"/>
              <a:t>2</a:t>
            </a:r>
            <a:r>
              <a:rPr lang="en-US" smtClean="0"/>
              <a:t> when they photosynthesize)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uiExpand="1" build="allAtOnce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effect does Global Warming have on the earth?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Melting Ice Caps in the Arctic and Antarctic which cause rising sea levels</a:t>
            </a:r>
          </a:p>
          <a:p>
            <a:r>
              <a:rPr lang="en-US" smtClean="0"/>
              <a:t>Plants/trees growing season is affected</a:t>
            </a:r>
          </a:p>
          <a:p>
            <a:r>
              <a:rPr lang="en-US" smtClean="0"/>
              <a:t>Animals like polar bears have to relocate due to loss of ice (habitat)</a:t>
            </a:r>
          </a:p>
          <a:p>
            <a:r>
              <a:rPr lang="en-US" smtClean="0"/>
              <a:t>Ocean waters are warmer causing large cylconic (hurricanes) storms and death to some sea life.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4000" smtClean="0"/>
              <a:t>How can we reduce CO</a:t>
            </a:r>
            <a:r>
              <a:rPr lang="en-US" sz="4000" baseline="-25000" smtClean="0"/>
              <a:t>2</a:t>
            </a:r>
            <a:r>
              <a:rPr lang="en-US" sz="4000" smtClean="0"/>
              <a:t> emissions?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mtClean="0"/>
              <a:t>Burn less fossil fuels (NON-RENEWABLE)</a:t>
            </a:r>
          </a:p>
          <a:p>
            <a:pPr lvl="1"/>
            <a:r>
              <a:rPr lang="en-US" smtClean="0"/>
              <a:t>Use less electricity (shut off lights, unplug appliances, buy energy efficient appliances)</a:t>
            </a:r>
          </a:p>
          <a:p>
            <a:pPr lvl="1"/>
            <a:r>
              <a:rPr lang="en-US" smtClean="0"/>
              <a:t>Use less fuel (gas for cars) by carpooling, taking public transportation, smaller cars</a:t>
            </a:r>
          </a:p>
          <a:p>
            <a:r>
              <a:rPr lang="en-US" smtClean="0"/>
              <a:t>Use Renewable sources of energy</a:t>
            </a:r>
          </a:p>
          <a:p>
            <a:pPr lvl="1"/>
            <a:r>
              <a:rPr lang="en-US" smtClean="0"/>
              <a:t>Use solar energy to produce electricity</a:t>
            </a:r>
          </a:p>
          <a:p>
            <a:pPr lvl="1"/>
            <a:r>
              <a:rPr lang="en-US" smtClean="0"/>
              <a:t>Use wind energy to produce electricity</a:t>
            </a:r>
          </a:p>
          <a:p>
            <a:pPr lvl="1"/>
            <a:r>
              <a:rPr lang="en-US" smtClean="0"/>
              <a:t>Use water energy (dams) to </a:t>
            </a:r>
            <a:r>
              <a:rPr lang="en-US" sz="2400" smtClean="0"/>
              <a:t>produce electricity</a:t>
            </a:r>
          </a:p>
          <a:p>
            <a:pPr lvl="1"/>
            <a:r>
              <a:rPr lang="en-US" smtClean="0"/>
              <a:t>Use geothermal energy to heat our homes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b="1" i="1" smtClean="0"/>
              <a:t>Condensation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rgbClr val="FF0000"/>
                </a:solidFill>
              </a:rPr>
              <a:t>H</a:t>
            </a:r>
            <a:r>
              <a:rPr lang="en-US" u="sng" dirty="0" smtClean="0">
                <a:solidFill>
                  <a:srgbClr val="FF0000"/>
                </a:solidFill>
              </a:rPr>
              <a:t>appens </a:t>
            </a:r>
            <a:r>
              <a:rPr lang="en-US" u="sng" dirty="0">
                <a:solidFill>
                  <a:srgbClr val="FF0000"/>
                </a:solidFill>
              </a:rPr>
              <a:t>when water vapor in the air gets cold and changes back into liquid, forming clouds. </a:t>
            </a:r>
            <a:endParaRPr lang="en-US" u="sng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u="sng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b="1" u="sng" dirty="0" smtClean="0"/>
              <a:t>THIS IS WHY WE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b="1" u="sng" dirty="0" smtClean="0"/>
              <a:t>GET </a:t>
            </a:r>
            <a:r>
              <a:rPr lang="en-US" b="1" u="sng" dirty="0" smtClean="0">
                <a:solidFill>
                  <a:srgbClr val="FF0000"/>
                </a:solidFill>
              </a:rPr>
              <a:t>CLOUDS!!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6349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24100"/>
            <a:ext cx="28956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962400"/>
            <a:ext cx="6248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Precipitation</a:t>
            </a:r>
            <a:endParaRPr lang="en-US" smtClean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9050" y="1066800"/>
            <a:ext cx="9124950" cy="57912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FF0000"/>
                </a:solidFill>
              </a:rPr>
              <a:t>Occurs when so much water has condensed that the air cannot hold it anymore.  The clouds get heavy and water falls back to the earth in the form of </a:t>
            </a:r>
            <a:r>
              <a:rPr lang="en-US" b="1" u="sng" dirty="0" smtClean="0"/>
              <a:t>rain, hail, sleet or snow</a:t>
            </a:r>
            <a:r>
              <a:rPr lang="en-US" dirty="0" smtClean="0"/>
              <a:t>.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553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276600"/>
            <a:ext cx="248443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438" y="3276600"/>
            <a:ext cx="2466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3276600"/>
            <a:ext cx="2209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/>
              <a:t>What is the atmosphere?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17526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00B0F0"/>
                </a:solidFill>
              </a:rPr>
              <a:t>Atmosphere – </a:t>
            </a:r>
            <a:r>
              <a:rPr lang="en-US" sz="4400" b="1" u="sng" dirty="0" smtClean="0">
                <a:solidFill>
                  <a:srgbClr val="FF0000"/>
                </a:solidFill>
              </a:rPr>
              <a:t>is the all the gases (Air) that surrounds planet Earth.</a:t>
            </a:r>
          </a:p>
        </p:txBody>
      </p:sp>
      <p:pic>
        <p:nvPicPr>
          <p:cNvPr id="6758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1547</Words>
  <Application>Microsoft Office PowerPoint</Application>
  <PresentationFormat>On-screen Show (4:3)</PresentationFormat>
  <Paragraphs>284</Paragraphs>
  <Slides>69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Office Theme</vt:lpstr>
      <vt:lpstr>Default Design</vt:lpstr>
      <vt:lpstr>1_Default Design</vt:lpstr>
      <vt:lpstr>Flow</vt:lpstr>
      <vt:lpstr>PowerPoint Presentation</vt:lpstr>
      <vt:lpstr>What is weather?</vt:lpstr>
      <vt:lpstr>The study of weather is called Meteorology</vt:lpstr>
      <vt:lpstr>Weather is caused by the uneven heating of Earth’s surface</vt:lpstr>
      <vt:lpstr>The Water Cycle</vt:lpstr>
      <vt:lpstr>Evaporation</vt:lpstr>
      <vt:lpstr>Condensation</vt:lpstr>
      <vt:lpstr>Precipitation</vt:lpstr>
      <vt:lpstr>What is the atmosphere?</vt:lpstr>
      <vt:lpstr>PowerPoint Presentation</vt:lpstr>
      <vt:lpstr>Layers of the Atmosphere</vt:lpstr>
      <vt:lpstr>Layers of the Atmosphere</vt:lpstr>
      <vt:lpstr>Layers of the Atmosphere</vt:lpstr>
      <vt:lpstr>Layers of the Atmosphere</vt:lpstr>
      <vt:lpstr>Layers of the Atmosphere</vt:lpstr>
      <vt:lpstr>The Atmosphere</vt:lpstr>
      <vt:lpstr>The Atmosphere</vt:lpstr>
      <vt:lpstr>HEAT TRANSFER</vt:lpstr>
      <vt:lpstr>HEAT TRANSFER</vt:lpstr>
      <vt:lpstr>HEAT TRANSFER</vt:lpstr>
      <vt:lpstr>HEAT TRANSFER</vt:lpstr>
      <vt:lpstr>What is wind?</vt:lpstr>
      <vt:lpstr>Two types of Winds</vt:lpstr>
      <vt:lpstr>PowerPoint Presentation</vt:lpstr>
      <vt:lpstr>PowerPoint Presentation</vt:lpstr>
      <vt:lpstr>Local Winds</vt:lpstr>
      <vt:lpstr>What do meteorologists observe  to forecast the weather?</vt:lpstr>
      <vt:lpstr>TOOL USED FOR AIR PRESSURE</vt:lpstr>
      <vt:lpstr>What do Meteorologists observe  to forecast the weather?</vt:lpstr>
      <vt:lpstr>PowerPoint Presentation</vt:lpstr>
      <vt:lpstr>What do Meteorologists study  to forecast the weather?</vt:lpstr>
      <vt:lpstr>PowerPoint Presentation</vt:lpstr>
      <vt:lpstr>PowerPoint Presentation</vt:lpstr>
      <vt:lpstr>PowerPoint Presentation</vt:lpstr>
      <vt:lpstr>Types of Clouds:</vt:lpstr>
      <vt:lpstr>Stratus Clouds </vt:lpstr>
      <vt:lpstr>Fog</vt:lpstr>
      <vt:lpstr>Cirrus Clouds </vt:lpstr>
      <vt:lpstr>Storm clouds</vt:lpstr>
      <vt:lpstr>Air Masses are:</vt:lpstr>
      <vt:lpstr>The characteristics of air masses come from their source region (where they form)</vt:lpstr>
      <vt:lpstr>PowerPoint Presentation</vt:lpstr>
      <vt:lpstr>4 Types of Air Masses</vt:lpstr>
      <vt:lpstr>Fronts</vt:lpstr>
      <vt:lpstr>Warm Front</vt:lpstr>
      <vt:lpstr>Cold Front</vt:lpstr>
      <vt:lpstr>Occluded Front</vt:lpstr>
      <vt:lpstr>Stationary Front</vt:lpstr>
      <vt:lpstr>Forecasting Weather</vt:lpstr>
      <vt:lpstr>PowerPoint Presentation</vt:lpstr>
      <vt:lpstr>Severe Weather</vt:lpstr>
      <vt:lpstr>All Hurricanes are low pressure storm systems</vt:lpstr>
      <vt:lpstr>What makes a hurricane different from a tornado?</vt:lpstr>
      <vt:lpstr>Severe Weather Notes</vt:lpstr>
      <vt:lpstr>Thunderstorms</vt:lpstr>
      <vt:lpstr>When do Thunderstorms occur?</vt:lpstr>
      <vt:lpstr>Lightning</vt:lpstr>
      <vt:lpstr>Thunder</vt:lpstr>
      <vt:lpstr>Tornado</vt:lpstr>
      <vt:lpstr>Hurricanes</vt:lpstr>
      <vt:lpstr>Hurricane formation</vt:lpstr>
      <vt:lpstr>Blizzards</vt:lpstr>
      <vt:lpstr>Severe Weather Safety</vt:lpstr>
      <vt:lpstr>Climate Change</vt:lpstr>
      <vt:lpstr>Average Yearly Temperature</vt:lpstr>
      <vt:lpstr>What causes Global Warming?</vt:lpstr>
      <vt:lpstr>What human activities cause excess CO2 (Global Warming)</vt:lpstr>
      <vt:lpstr>What effect does Global Warming have on the earth?</vt:lpstr>
      <vt:lpstr>How can we reduce CO2 emissions?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62</cp:revision>
  <cp:lastPrinted>2012-01-03T16:55:59Z</cp:lastPrinted>
  <dcterms:created xsi:type="dcterms:W3CDTF">2011-12-01T20:02:07Z</dcterms:created>
  <dcterms:modified xsi:type="dcterms:W3CDTF">2015-01-05T13:25:39Z</dcterms:modified>
</cp:coreProperties>
</file>