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handoutMasterIdLst>
    <p:handoutMasterId r:id="rId49"/>
  </p:handoutMasterIdLst>
  <p:sldIdLst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1" r:id="rId13"/>
    <p:sldId id="292" r:id="rId14"/>
    <p:sldId id="293" r:id="rId15"/>
    <p:sldId id="294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301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5" r:id="rId42"/>
    <p:sldId id="296" r:id="rId43"/>
    <p:sldId id="297" r:id="rId44"/>
    <p:sldId id="298" r:id="rId45"/>
    <p:sldId id="299" r:id="rId46"/>
    <p:sldId id="300" r:id="rId4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416F4-563B-4593-ABD2-3C0460BF174D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85444-15FC-4B76-B2B4-77ABD6A25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0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6C530-30ED-4C07-9C2C-C034AC67A2F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758FC-190E-499D-B62F-6FAB735C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0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758FC-190E-499D-B62F-6FAB735C04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1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144C-318C-49C3-9007-21BB37C02884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12D3-E041-4689-88B0-108C37CE2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3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144C-318C-49C3-9007-21BB37C02884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12D3-E041-4689-88B0-108C37CE2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7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144C-318C-49C3-9007-21BB37C02884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12D3-E041-4689-88B0-108C37CE2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42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B219C-58BC-4BBD-BDA2-B962AFF59D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16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34E2E-6926-4A7E-839E-CAFA4697F6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01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A2E64-6E00-4C47-BC34-AACCBC4575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97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0B8D4-CB45-4F60-B5D3-F6BEE3EA53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2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504E6-2CDA-4EE0-8972-97EDB1F465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62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B10CE-7BBD-4AE4-8EBC-5DDF97F915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40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B1D73-3A27-4700-B680-8E1850144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85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89C8E-0079-4D74-82DE-2DF033E7C3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5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144C-318C-49C3-9007-21BB37C02884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12D3-E041-4689-88B0-108C37CE2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1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2C68B-56EA-446E-A6B9-BFC0F18C87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41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0B9FB-32CD-4435-8CB3-94E7B5C930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41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5B95-B27B-4D53-835D-F5DF4A1643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3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144C-318C-49C3-9007-21BB37C02884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12D3-E041-4689-88B0-108C37CE2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2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144C-318C-49C3-9007-21BB37C02884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12D3-E041-4689-88B0-108C37CE2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8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144C-318C-49C3-9007-21BB37C02884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12D3-E041-4689-88B0-108C37CE2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144C-318C-49C3-9007-21BB37C02884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12D3-E041-4689-88B0-108C37CE2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144C-318C-49C3-9007-21BB37C02884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12D3-E041-4689-88B0-108C37CE2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9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144C-318C-49C3-9007-21BB37C02884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12D3-E041-4689-88B0-108C37CE2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0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144C-318C-49C3-9007-21BB37C02884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12D3-E041-4689-88B0-108C37CE2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5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6144C-318C-49C3-9007-21BB37C02884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E12D3-E041-4689-88B0-108C37CE2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9D21D2-F47B-446F-BE8C-B399AC7457E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6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n.wikipedia.org/wiki/Image:Grand_Canyon_cloud.jpg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prehistoricsillustrated.com/pw_mammoth.html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google.com/imgres?imgurl=http://serc.carleton.edu/images/usingdata/nasaimages/palm-trees.gif&amp;imgrefurl=http://serc.carleton.edu/usingdata/nasaimages/index4.html&amp;h=600&amp;w=600&amp;sz=28&amp;hl=en&amp;start=2&amp;tbnid=qS3SuzxNpxDjyM:&amp;tbnh=135&amp;tbnw=135&amp;prev=/images?q%3Dpalm%2Btrees%26svnum%3D10%26hl%3Den%26rls%3DGGLJ,GGLJ:2006-11,GGLJ:en%26sa%3D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ucmp.berkeley.edu/bacteria/origin5.gif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hyperlink" Target="http://www.ucmp.berkeley.edu/bacteria/origin7.gif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gif"/><Relationship Id="rId7" Type="http://schemas.openxmlformats.org/officeDocument/2006/relationships/image" Target="../media/image41.jpeg"/><Relationship Id="rId2" Type="http://schemas.openxmlformats.org/officeDocument/2006/relationships/hyperlink" Target="http://www.trilobites.info/trilobite.htm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ucmp.berkeley.edu/brachiopoda/strophex.jpg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://en.wikipedia.org/wiki/Image:Asaphiscuswheelerii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osauria.com/gallery/chris/trex2.jpg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pPr eaLnBrk="1" hangingPunct="1"/>
            <a:r>
              <a:rPr lang="en-US" altLang="en-US" sz="7200" dirty="0" smtClean="0">
                <a:solidFill>
                  <a:srgbClr val="008000"/>
                </a:solidFill>
                <a:latin typeface="Comic Sans MS" pitchFamily="66" charset="0"/>
              </a:rPr>
              <a:t>Geologic Time</a:t>
            </a:r>
          </a:p>
        </p:txBody>
      </p:sp>
      <p:pic>
        <p:nvPicPr>
          <p:cNvPr id="2051" name="Picture 7" descr="j042459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2209800"/>
            <a:ext cx="36210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j015571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1905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4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477000"/>
          </a:xfrm>
          <a:solidFill>
            <a:schemeClr val="tx2"/>
          </a:solidFill>
        </p:spPr>
        <p:txBody>
          <a:bodyPr/>
          <a:lstStyle/>
          <a:p>
            <a:pPr algn="l" eaLnBrk="1" hangingPunct="1"/>
            <a:r>
              <a:rPr lang="en-US" altLang="en-US" dirty="0" smtClean="0">
                <a:solidFill>
                  <a:srgbClr val="CC99FF"/>
                </a:solidFill>
                <a:latin typeface="Comic Sans MS" pitchFamily="66" charset="0"/>
              </a:rPr>
              <a:t>Scientists also use fossil and rock evidence to determine how and when different areas </a:t>
            </a:r>
            <a:br>
              <a:rPr lang="en-US" altLang="en-US" dirty="0" smtClean="0">
                <a:solidFill>
                  <a:srgbClr val="CC99FF"/>
                </a:solidFill>
                <a:latin typeface="Comic Sans MS" pitchFamily="66" charset="0"/>
              </a:rPr>
            </a:br>
            <a:r>
              <a:rPr lang="en-US" altLang="en-US" dirty="0" smtClean="0">
                <a:solidFill>
                  <a:srgbClr val="CC99FF"/>
                </a:solidFill>
                <a:latin typeface="Comic Sans MS" pitchFamily="66" charset="0"/>
              </a:rPr>
              <a:t>of Earth formed.</a:t>
            </a:r>
            <a:br>
              <a:rPr lang="en-US" altLang="en-US" dirty="0" smtClean="0">
                <a:solidFill>
                  <a:srgbClr val="CC99FF"/>
                </a:solidFill>
                <a:latin typeface="Comic Sans MS" pitchFamily="66" charset="0"/>
              </a:rPr>
            </a:br>
            <a:r>
              <a:rPr lang="en-US" altLang="en-US" dirty="0" smtClean="0">
                <a:solidFill>
                  <a:srgbClr val="CC99FF"/>
                </a:solidFill>
                <a:latin typeface="Comic Sans MS" pitchFamily="66" charset="0"/>
              </a:rPr>
              <a:t/>
            </a:r>
            <a:br>
              <a:rPr lang="en-US" altLang="en-US" dirty="0" smtClean="0">
                <a:solidFill>
                  <a:srgbClr val="CC99FF"/>
                </a:solidFill>
                <a:latin typeface="Comic Sans MS" pitchFamily="66" charset="0"/>
              </a:rPr>
            </a:br>
            <a:r>
              <a:rPr lang="en-US" altLang="en-US" dirty="0" smtClean="0">
                <a:solidFill>
                  <a:srgbClr val="CC99FF"/>
                </a:solidFill>
                <a:latin typeface="Comic Sans MS" pitchFamily="66" charset="0"/>
              </a:rPr>
              <a:t/>
            </a:r>
            <a:br>
              <a:rPr lang="en-US" altLang="en-US" dirty="0" smtClean="0">
                <a:solidFill>
                  <a:srgbClr val="CC99FF"/>
                </a:solidFill>
                <a:latin typeface="Comic Sans MS" pitchFamily="66" charset="0"/>
              </a:rPr>
            </a:br>
            <a:r>
              <a:rPr lang="en-US" altLang="en-US" dirty="0" smtClean="0">
                <a:solidFill>
                  <a:srgbClr val="CC99FF"/>
                </a:solidFill>
                <a:latin typeface="Comic Sans MS" pitchFamily="66" charset="0"/>
              </a:rPr>
              <a:t>Example: </a:t>
            </a:r>
            <a:br>
              <a:rPr lang="en-US" altLang="en-US" dirty="0" smtClean="0">
                <a:solidFill>
                  <a:srgbClr val="CC99FF"/>
                </a:solidFill>
                <a:latin typeface="Comic Sans MS" pitchFamily="66" charset="0"/>
              </a:rPr>
            </a:br>
            <a:r>
              <a:rPr lang="en-US" altLang="en-US" dirty="0" smtClean="0">
                <a:solidFill>
                  <a:srgbClr val="CC99FF"/>
                </a:solidFill>
                <a:latin typeface="Comic Sans MS" pitchFamily="66" charset="0"/>
              </a:rPr>
              <a:t>The Grand Canyon</a:t>
            </a:r>
          </a:p>
        </p:txBody>
      </p:sp>
      <p:pic>
        <p:nvPicPr>
          <p:cNvPr id="11267" name="Picture 6" descr="Looking down Bright Angel trail to the Grand Canyon. The green area is Indian Gardens and the trail continues to Phantom Ranch at the river where a suspension bridge allows access to the North Rim.">
            <a:hlinkClick r:id="rId2" tooltip="Looking down Bright Angel trail to the Grand Canyon. The green area is Indian Gardens and the trail continues to Phantom Ranch at the river where a suspension bridge allows access to the North Rim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30638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9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12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North Rime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33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14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8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33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0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Grand Canyon rock 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305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6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olorado Plate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305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2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altLang="en-US" sz="6000" dirty="0" smtClean="0">
                <a:solidFill>
                  <a:srgbClr val="993366"/>
                </a:solidFill>
                <a:latin typeface="Comic Sans MS" pitchFamily="66" charset="0"/>
              </a:rPr>
              <a:t>Rules of Geology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  <a:solidFill>
            <a:srgbClr val="FFFF99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 dirty="0" smtClean="0">
                <a:solidFill>
                  <a:srgbClr val="3399FF"/>
                </a:solidFill>
                <a:latin typeface="Comic Sans MS" pitchFamily="66" charset="0"/>
              </a:rPr>
              <a:t>1.	The Law of Original  	Horizontality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en-US" sz="4000" dirty="0" smtClean="0">
              <a:solidFill>
                <a:srgbClr val="993366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US" altLang="en-US" sz="4000" dirty="0" smtClean="0">
              <a:solidFill>
                <a:srgbClr val="993366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US" altLang="en-US" sz="4000" dirty="0" smtClean="0">
              <a:solidFill>
                <a:srgbClr val="993366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US" altLang="en-US" sz="3600" dirty="0" smtClean="0">
              <a:solidFill>
                <a:srgbClr val="993366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3600" dirty="0" smtClean="0">
                <a:solidFill>
                  <a:srgbClr val="993366"/>
                </a:solidFill>
                <a:latin typeface="Comic Sans MS" pitchFamily="66" charset="0"/>
              </a:rPr>
              <a:t>All rock layers are originally</a:t>
            </a:r>
          </a:p>
          <a:p>
            <a:pPr eaLnBrk="1" hangingPunct="1">
              <a:buFontTx/>
              <a:buNone/>
            </a:pPr>
            <a:r>
              <a:rPr lang="en-US" altLang="en-US" sz="3600" dirty="0" smtClean="0">
                <a:solidFill>
                  <a:srgbClr val="993366"/>
                </a:solidFill>
                <a:latin typeface="Comic Sans MS" pitchFamily="66" charset="0"/>
              </a:rPr>
              <a:t>deposited </a:t>
            </a:r>
            <a:r>
              <a:rPr lang="en-US" altLang="en-US" sz="3600" b="1" dirty="0" smtClean="0">
                <a:solidFill>
                  <a:srgbClr val="993366"/>
                </a:solidFill>
                <a:latin typeface="Comic Sans MS" pitchFamily="66" charset="0"/>
              </a:rPr>
              <a:t>HORIZONTALLY</a:t>
            </a:r>
          </a:p>
        </p:txBody>
      </p:sp>
      <p:pic>
        <p:nvPicPr>
          <p:cNvPr id="14340" name="Picture 11" descr="monocline%20of%20Greyb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314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Line 12"/>
          <p:cNvSpPr>
            <a:spLocks noChangeShapeType="1"/>
          </p:cNvSpPr>
          <p:nvPr/>
        </p:nvSpPr>
        <p:spPr bwMode="auto">
          <a:xfrm flipV="1">
            <a:off x="6019800" y="2743200"/>
            <a:ext cx="1066800" cy="2971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336600"/>
                </a:solidFill>
                <a:latin typeface="Comic Sans MS" pitchFamily="66" charset="0"/>
              </a:rPr>
              <a:t>2. The Principle of Superposition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solidFill>
            <a:srgbClr val="99CCFF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336600"/>
                </a:solidFill>
                <a:latin typeface="Comic Sans MS" pitchFamily="66" charset="0"/>
              </a:rPr>
              <a:t>In rock layers, the oldest layers are at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336600"/>
                </a:solidFill>
                <a:latin typeface="Comic Sans MS" pitchFamily="66" charset="0"/>
              </a:rPr>
              <a:t>the bottom and the youngest layers are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336600"/>
                </a:solidFill>
                <a:latin typeface="Comic Sans MS" pitchFamily="66" charset="0"/>
              </a:rPr>
              <a:t>at the top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336600"/>
                </a:solidFill>
                <a:latin typeface="Comic Sans MS" pitchFamily="66" charset="0"/>
              </a:rPr>
              <a:t>(if the layers have not been disturbed)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>
              <a:solidFill>
                <a:srgbClr val="3366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336600"/>
                </a:solidFill>
                <a:latin typeface="Comic Sans MS" pitchFamily="66" charset="0"/>
              </a:rPr>
              <a:t>	</a:t>
            </a:r>
          </a:p>
        </p:txBody>
      </p:sp>
      <p:pic>
        <p:nvPicPr>
          <p:cNvPr id="15364" name="Picture 9" descr="Su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441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3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477962"/>
          </a:xfrm>
          <a:solidFill>
            <a:srgbClr val="333399"/>
          </a:solidFill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CCCCFF"/>
                </a:solidFill>
                <a:latin typeface="Comic Sans MS" pitchFamily="66" charset="0"/>
              </a:rPr>
              <a:t>What can disturb rock layers?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686800" cy="4525963"/>
          </a:xfrm>
          <a:solidFill>
            <a:srgbClr val="333399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dirty="0" smtClean="0">
                <a:latin typeface="Comic Sans MS" pitchFamily="66" charset="0"/>
              </a:rPr>
              <a:t>	</a:t>
            </a:r>
            <a:r>
              <a:rPr lang="en-US" altLang="en-US" sz="4800" dirty="0" smtClean="0">
                <a:solidFill>
                  <a:srgbClr val="CCCCFF"/>
                </a:solidFill>
                <a:latin typeface="Comic Sans MS" pitchFamily="66" charset="0"/>
              </a:rPr>
              <a:t>Earthquakes, volcanic eruptions and mountain building can cause </a:t>
            </a:r>
            <a:r>
              <a:rPr lang="en-US" altLang="en-US" sz="4800" b="1" dirty="0" smtClean="0">
                <a:solidFill>
                  <a:srgbClr val="FFCC66"/>
                </a:solidFill>
                <a:latin typeface="Comic Sans MS" pitchFamily="66" charset="0"/>
              </a:rPr>
              <a:t>folding</a:t>
            </a:r>
            <a:r>
              <a:rPr lang="en-US" altLang="en-US" sz="4800" dirty="0" smtClean="0">
                <a:solidFill>
                  <a:srgbClr val="CCCCFF"/>
                </a:solidFill>
                <a:latin typeface="Comic Sans MS" pitchFamily="66" charset="0"/>
              </a:rPr>
              <a:t>, </a:t>
            </a:r>
            <a:r>
              <a:rPr lang="en-US" altLang="en-US" sz="4800" b="1" dirty="0" smtClean="0">
                <a:solidFill>
                  <a:srgbClr val="FFCC66"/>
                </a:solidFill>
                <a:latin typeface="Comic Sans MS" pitchFamily="66" charset="0"/>
              </a:rPr>
              <a:t>tilting</a:t>
            </a:r>
            <a:r>
              <a:rPr lang="en-US" altLang="en-US" sz="4800" dirty="0" smtClean="0">
                <a:solidFill>
                  <a:srgbClr val="CCCCFF"/>
                </a:solidFill>
                <a:latin typeface="Comic Sans MS" pitchFamily="66" charset="0"/>
              </a:rPr>
              <a:t> and </a:t>
            </a:r>
            <a:r>
              <a:rPr lang="en-US" altLang="en-US" sz="4800" b="1" dirty="0" smtClean="0">
                <a:solidFill>
                  <a:srgbClr val="FFCC66"/>
                </a:solidFill>
                <a:latin typeface="Comic Sans MS" pitchFamily="66" charset="0"/>
              </a:rPr>
              <a:t>faulting</a:t>
            </a:r>
          </a:p>
        </p:txBody>
      </p:sp>
    </p:spTree>
    <p:extLst>
      <p:ext uri="{BB962C8B-B14F-4D97-AF65-F5344CB8AC3E}">
        <p14:creationId xmlns:p14="http://schemas.microsoft.com/office/powerpoint/2010/main" val="14292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EFA9BA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dirty="0" smtClean="0">
                <a:solidFill>
                  <a:srgbClr val="990033"/>
                </a:solidFill>
                <a:latin typeface="Comic Sans MS" pitchFamily="66" charset="0"/>
              </a:rPr>
              <a:t>Scientists have learned much about Earth’s past by studying </a:t>
            </a:r>
            <a:r>
              <a:rPr lang="en-US" altLang="en-US" sz="4000" b="1" dirty="0" smtClean="0">
                <a:solidFill>
                  <a:srgbClr val="0033CC"/>
                </a:solidFill>
                <a:latin typeface="Comic Sans MS" pitchFamily="66" charset="0"/>
              </a:rPr>
              <a:t>Fossils</a:t>
            </a:r>
          </a:p>
        </p:txBody>
      </p:sp>
      <p:pic>
        <p:nvPicPr>
          <p:cNvPr id="3075" name="Picture 5" descr="foss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4114800" y="6096000"/>
            <a:ext cx="1676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omic Sans MS" pitchFamily="66" charset="0"/>
              </a:rPr>
              <a:t>Saber-toothed                  cat    (Pleistocene)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6096000" y="617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</a:rPr>
              <a:t>Woolly Mammoth (Pleistocene)</a:t>
            </a: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2590800" y="6096000"/>
            <a:ext cx="1143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omic Sans MS" pitchFamily="66" charset="0"/>
              </a:rPr>
              <a:t>Beaver Skull (Miocene)</a:t>
            </a:r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2743200" y="1752600"/>
            <a:ext cx="114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omic Sans MS" pitchFamily="66" charset="0"/>
              </a:rPr>
              <a:t>Clam (Jurassic)</a:t>
            </a:r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4343400" y="1600200"/>
            <a:ext cx="1295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omic Sans MS" pitchFamily="66" charset="0"/>
              </a:rPr>
              <a:t>Ammonite (nautilus) (Cretaceous)</a:t>
            </a:r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6096000" y="1371600"/>
            <a:ext cx="1600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omic Sans MS" pitchFamily="66" charset="0"/>
              </a:rPr>
              <a:t>Ichthyosaur (resembled fish &amp; dolphins) (Cretaceous)</a:t>
            </a:r>
          </a:p>
        </p:txBody>
      </p:sp>
    </p:spTree>
    <p:extLst>
      <p:ext uri="{BB962C8B-B14F-4D97-AF65-F5344CB8AC3E}">
        <p14:creationId xmlns:p14="http://schemas.microsoft.com/office/powerpoint/2010/main" val="12486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edimR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429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Ridge_Basin_out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0"/>
            <a:ext cx="30575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MarylandRoadCut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31432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295400" y="4572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omic Sans MS" pitchFamily="66" charset="0"/>
              </a:rPr>
              <a:t>Faulting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943600" y="2667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omic Sans MS" pitchFamily="66" charset="0"/>
              </a:rPr>
              <a:t>Tilting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5943600" y="5562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omic Sans MS" pitchFamily="66" charset="0"/>
              </a:rPr>
              <a:t>Folding</a:t>
            </a: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228600" y="228600"/>
            <a:ext cx="4495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latin typeface="Comic Sans MS" pitchFamily="66" charset="0"/>
              </a:rPr>
              <a:t>DISTURBED ROCK LAYERS</a:t>
            </a:r>
          </a:p>
        </p:txBody>
      </p:sp>
      <p:pic>
        <p:nvPicPr>
          <p:cNvPr id="17417" name="Picture 12" descr="FOLDINGCA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057775"/>
            <a:ext cx="2743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6699"/>
          </a:solidFill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rgbClr val="33CCFF"/>
                </a:solidFill>
                <a:latin typeface="Comic Sans MS" pitchFamily="66" charset="0"/>
              </a:rPr>
              <a:t>Unconformities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solidFill>
            <a:srgbClr val="666699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dirty="0" smtClean="0">
                <a:solidFill>
                  <a:srgbClr val="33CCFF"/>
                </a:solidFill>
                <a:latin typeface="Comic Sans MS" pitchFamily="66" charset="0"/>
              </a:rPr>
              <a:t>-A missing layer of rock that shows a </a:t>
            </a:r>
            <a:r>
              <a:rPr lang="en-US" altLang="en-US" sz="4000" b="1" dirty="0" smtClean="0">
                <a:solidFill>
                  <a:srgbClr val="FFFF66"/>
                </a:solidFill>
                <a:latin typeface="Comic Sans MS" pitchFamily="66" charset="0"/>
              </a:rPr>
              <a:t>GAP</a:t>
            </a:r>
            <a:r>
              <a:rPr lang="en-US" altLang="en-US" sz="4000" dirty="0" smtClean="0">
                <a:solidFill>
                  <a:srgbClr val="33CCFF"/>
                </a:solidFill>
                <a:latin typeface="Comic Sans MS" pitchFamily="66" charset="0"/>
              </a:rPr>
              <a:t> in geologic time</a:t>
            </a:r>
          </a:p>
          <a:p>
            <a:pPr algn="ctr" eaLnBrk="1" hangingPunct="1">
              <a:buFontTx/>
              <a:buNone/>
            </a:pPr>
            <a:endParaRPr lang="en-US" altLang="en-US" sz="4000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4000" dirty="0" smtClean="0">
                <a:solidFill>
                  <a:srgbClr val="33CCFF"/>
                </a:solidFill>
                <a:latin typeface="Comic Sans MS" pitchFamily="66" charset="0"/>
              </a:rPr>
              <a:t>Unconformities are caused by </a:t>
            </a:r>
            <a:r>
              <a:rPr lang="en-US" altLang="en-US" sz="4000" b="1" dirty="0" smtClean="0">
                <a:solidFill>
                  <a:srgbClr val="FFFF66"/>
                </a:solidFill>
                <a:latin typeface="Comic Sans MS" pitchFamily="66" charset="0"/>
              </a:rPr>
              <a:t>erosion</a:t>
            </a:r>
            <a:r>
              <a:rPr lang="en-US" altLang="en-US" sz="4000" dirty="0" smtClean="0">
                <a:solidFill>
                  <a:srgbClr val="33CCFF"/>
                </a:solidFill>
                <a:latin typeface="Comic Sans MS" pitchFamily="66" charset="0"/>
              </a:rPr>
              <a:t> of rock layers</a:t>
            </a:r>
          </a:p>
        </p:txBody>
      </p:sp>
    </p:spTree>
    <p:extLst>
      <p:ext uri="{BB962C8B-B14F-4D97-AF65-F5344CB8AC3E}">
        <p14:creationId xmlns:p14="http://schemas.microsoft.com/office/powerpoint/2010/main" val="32327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05-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86200"/>
            <a:ext cx="59436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05-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45148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0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7315200" cy="647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dirty="0" smtClean="0">
                <a:solidFill>
                  <a:srgbClr val="336600"/>
                </a:solidFill>
                <a:latin typeface="Comic Sans MS" pitchFamily="66" charset="0"/>
              </a:rPr>
              <a:t>When a fossil is found 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dirty="0" smtClean="0">
                <a:solidFill>
                  <a:srgbClr val="336600"/>
                </a:solidFill>
                <a:latin typeface="Comic Sans MS" pitchFamily="66" charset="0"/>
              </a:rPr>
              <a:t>a rock layer, scientists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dirty="0" smtClean="0">
                <a:solidFill>
                  <a:srgbClr val="336600"/>
                </a:solidFill>
                <a:latin typeface="Comic Sans MS" pitchFamily="66" charset="0"/>
              </a:rPr>
              <a:t>can tell the age of the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dirty="0" smtClean="0">
                <a:solidFill>
                  <a:srgbClr val="336600"/>
                </a:solidFill>
                <a:latin typeface="Comic Sans MS" pitchFamily="66" charset="0"/>
              </a:rPr>
              <a:t>rock by determining the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 smtClean="0">
                <a:solidFill>
                  <a:srgbClr val="003300"/>
                </a:solidFill>
                <a:latin typeface="Comic Sans MS" pitchFamily="66" charset="0"/>
              </a:rPr>
              <a:t>Relative Age</a:t>
            </a:r>
            <a:r>
              <a:rPr lang="en-US" altLang="en-US" sz="4000" dirty="0" smtClean="0">
                <a:solidFill>
                  <a:srgbClr val="336600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dirty="0" smtClean="0">
                <a:solidFill>
                  <a:srgbClr val="336600"/>
                </a:solidFill>
                <a:latin typeface="Comic Sans MS" pitchFamily="66" charset="0"/>
              </a:rPr>
              <a:t>(approximate age) of the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dirty="0" smtClean="0">
                <a:solidFill>
                  <a:srgbClr val="336600"/>
                </a:solidFill>
                <a:latin typeface="Comic Sans MS" pitchFamily="66" charset="0"/>
              </a:rPr>
              <a:t>fossil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4000" dirty="0" smtClean="0">
              <a:solidFill>
                <a:srgbClr val="33660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336600"/>
                </a:solidFill>
                <a:latin typeface="Comic Sans MS" pitchFamily="66" charset="0"/>
              </a:rPr>
              <a:t>**The rocks </a:t>
            </a:r>
            <a:r>
              <a:rPr lang="en-US" altLang="en-US" b="1" u="sng" dirty="0" smtClean="0">
                <a:solidFill>
                  <a:srgbClr val="003300"/>
                </a:solidFill>
                <a:latin typeface="Comic Sans MS" pitchFamily="66" charset="0"/>
              </a:rPr>
              <a:t>MUST</a:t>
            </a:r>
            <a:r>
              <a:rPr lang="en-US" altLang="en-US" dirty="0" smtClean="0">
                <a:solidFill>
                  <a:srgbClr val="336600"/>
                </a:solidFill>
                <a:latin typeface="Comic Sans MS" pitchFamily="66" charset="0"/>
              </a:rPr>
              <a:t> be the same age as the fossil found in them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20483" name="Picture 5" descr="age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26812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Line 6"/>
          <p:cNvSpPr>
            <a:spLocks noChangeShapeType="1"/>
          </p:cNvSpPr>
          <p:nvPr/>
        </p:nvSpPr>
        <p:spPr bwMode="auto">
          <a:xfrm>
            <a:off x="3429000" y="3124200"/>
            <a:ext cx="25146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trat_colu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41624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3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000" b="1" dirty="0" smtClean="0">
                <a:solidFill>
                  <a:srgbClr val="FFCC99"/>
                </a:solidFill>
                <a:latin typeface="Comic Sans MS" pitchFamily="66" charset="0"/>
              </a:rPr>
              <a:t>	</a:t>
            </a:r>
            <a:r>
              <a:rPr lang="en-US" altLang="en-US" sz="4000" b="1" dirty="0" smtClean="0">
                <a:solidFill>
                  <a:srgbClr val="FF9933"/>
                </a:solidFill>
                <a:latin typeface="Comic Sans MS" pitchFamily="66" charset="0"/>
              </a:rPr>
              <a:t>Scientists use fossil and rock evidence to organize events in Earth’s past into a timeline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4000" b="1" dirty="0" smtClean="0">
              <a:solidFill>
                <a:srgbClr val="80008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b="1" dirty="0" smtClean="0">
              <a:solidFill>
                <a:srgbClr val="80008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800" b="1" dirty="0" smtClean="0">
                <a:solidFill>
                  <a:srgbClr val="FFCC99"/>
                </a:solidFill>
                <a:latin typeface="Comic Sans MS" pitchFamily="66" charset="0"/>
              </a:rPr>
              <a:t>	</a:t>
            </a:r>
          </a:p>
        </p:txBody>
      </p:sp>
      <p:pic>
        <p:nvPicPr>
          <p:cNvPr id="22531" name="Picture 6" descr="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62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6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282575"/>
            <a:ext cx="4918075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5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10600" cy="11430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rgbClr val="0099CC"/>
                </a:solidFill>
                <a:latin typeface="Comic Sans MS" pitchFamily="66" charset="0"/>
              </a:rPr>
              <a:t>Early Earth History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8768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99CC"/>
                </a:solidFill>
                <a:latin typeface="Comic Sans MS" pitchFamily="66" charset="0"/>
              </a:rPr>
              <a:t>Earth is about 4.6 billion years old</a:t>
            </a:r>
          </a:p>
          <a:p>
            <a:pPr eaLnBrk="1" hangingPunct="1"/>
            <a:r>
              <a:rPr lang="en-US" altLang="en-US" sz="3600" dirty="0" smtClean="0">
                <a:solidFill>
                  <a:srgbClr val="0099CC"/>
                </a:solidFill>
                <a:latin typeface="Comic Sans MS" pitchFamily="66" charset="0"/>
              </a:rPr>
              <a:t>Geologic features, climate, plant and animal life have constantly changed over this time</a:t>
            </a:r>
          </a:p>
        </p:txBody>
      </p:sp>
      <p:pic>
        <p:nvPicPr>
          <p:cNvPr id="23556" name="Picture 7" descr="Wooly Mammot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3053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9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CCCCFF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 smtClean="0">
                <a:latin typeface="Comic Sans MS" pitchFamily="66" charset="0"/>
              </a:rPr>
              <a:t>	</a:t>
            </a:r>
            <a:r>
              <a:rPr lang="en-US" altLang="en-US" sz="4000" b="1" dirty="0" smtClean="0">
                <a:solidFill>
                  <a:srgbClr val="006666"/>
                </a:solidFill>
                <a:latin typeface="Comic Sans MS" pitchFamily="66" charset="0"/>
              </a:rPr>
              <a:t>There is evidence that North America had a tropical climate in the past </a:t>
            </a:r>
            <a:r>
              <a:rPr lang="en-US" alt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AND</a:t>
            </a:r>
            <a:r>
              <a:rPr lang="en-US" altLang="en-US" sz="4000" b="1" dirty="0" smtClean="0">
                <a:solidFill>
                  <a:srgbClr val="006666"/>
                </a:solidFill>
                <a:latin typeface="Comic Sans MS" pitchFamily="66" charset="0"/>
              </a:rPr>
              <a:t> at least 4 major ice ages</a:t>
            </a:r>
          </a:p>
        </p:txBody>
      </p:sp>
      <p:pic>
        <p:nvPicPr>
          <p:cNvPr id="24579" name="Picture 6" descr="palm-tre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21415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8" descr="ice-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657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4876800" y="5864225"/>
            <a:ext cx="3657600" cy="9937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336699"/>
                </a:solidFill>
                <a:latin typeface="Comic Sans MS" pitchFamily="66" charset="0"/>
              </a:rPr>
              <a:t>1.8 million years ago to 10,000 years ago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914400" y="6248400"/>
            <a:ext cx="2057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336699"/>
                </a:solidFill>
                <a:latin typeface="Comic Sans MS" pitchFamily="66" charset="0"/>
              </a:rPr>
              <a:t>About 360 million years ago</a:t>
            </a:r>
          </a:p>
        </p:txBody>
      </p:sp>
    </p:spTree>
    <p:extLst>
      <p:ext uri="{BB962C8B-B14F-4D97-AF65-F5344CB8AC3E}">
        <p14:creationId xmlns:p14="http://schemas.microsoft.com/office/powerpoint/2010/main" val="31166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solidFill>
            <a:srgbClr val="FFCCCC"/>
          </a:solidFill>
        </p:spPr>
        <p:txBody>
          <a:bodyPr/>
          <a:lstStyle/>
          <a:p>
            <a:pPr eaLnBrk="1" hangingPunct="1"/>
            <a:r>
              <a:rPr lang="en-US" altLang="en-US" sz="5400" b="1" dirty="0" smtClean="0">
                <a:solidFill>
                  <a:srgbClr val="0033CC"/>
                </a:solidFill>
                <a:latin typeface="Comic Sans MS" pitchFamily="66" charset="0"/>
              </a:rPr>
              <a:t>The Geologic Time Scale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81600"/>
          </a:xfrm>
          <a:solidFill>
            <a:srgbClr val="FFCC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6699FF"/>
                </a:solidFill>
                <a:latin typeface="Comic Sans MS" pitchFamily="66" charset="0"/>
              </a:rPr>
              <a:t>A chart that shows events that have occurred during Earth’s history</a:t>
            </a:r>
          </a:p>
          <a:p>
            <a:pPr eaLnBrk="1" hangingPunct="1"/>
            <a:r>
              <a:rPr lang="en-US" altLang="en-US" dirty="0" smtClean="0">
                <a:solidFill>
                  <a:srgbClr val="0033CC"/>
                </a:solidFill>
                <a:latin typeface="Comic Sans MS" pitchFamily="66" charset="0"/>
              </a:rPr>
              <a:t>It is broken into lengths of time based on events</a:t>
            </a:r>
          </a:p>
          <a:p>
            <a:pPr eaLnBrk="1" hangingPunct="1"/>
            <a:r>
              <a:rPr lang="en-US" altLang="en-US" dirty="0" smtClean="0">
                <a:solidFill>
                  <a:srgbClr val="6699FF"/>
                </a:solidFill>
                <a:latin typeface="Comic Sans MS" pitchFamily="66" charset="0"/>
              </a:rPr>
              <a:t>There are 4 major divisions on the chart</a:t>
            </a:r>
          </a:p>
          <a:p>
            <a:pPr eaLnBrk="1" hangingPunct="1"/>
            <a:r>
              <a:rPr lang="en-US" altLang="en-US" dirty="0" smtClean="0">
                <a:solidFill>
                  <a:srgbClr val="0033CC"/>
                </a:solidFill>
                <a:latin typeface="Comic Sans MS" pitchFamily="66" charset="0"/>
              </a:rPr>
              <a:t>Three of the four are called Eras: </a:t>
            </a:r>
            <a:r>
              <a:rPr lang="en-US" altLang="en-US" b="1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Cenozoic, Mesozoic, Paleozoic</a:t>
            </a:r>
          </a:p>
          <a:p>
            <a:pPr eaLnBrk="1" hangingPunct="1"/>
            <a:r>
              <a:rPr lang="en-US" altLang="en-US" dirty="0" smtClean="0">
                <a:solidFill>
                  <a:srgbClr val="6699FF"/>
                </a:solidFill>
                <a:latin typeface="Comic Sans MS" pitchFamily="66" charset="0"/>
              </a:rPr>
              <a:t>The fourth division is called </a:t>
            </a:r>
            <a:r>
              <a:rPr lang="en-US" altLang="en-US" b="1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Precambrian Time</a:t>
            </a:r>
          </a:p>
        </p:txBody>
      </p:sp>
    </p:spTree>
    <p:extLst>
      <p:ext uri="{BB962C8B-B14F-4D97-AF65-F5344CB8AC3E}">
        <p14:creationId xmlns:p14="http://schemas.microsoft.com/office/powerpoint/2010/main" val="27563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13716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sz="6600" dirty="0" smtClean="0">
                <a:solidFill>
                  <a:srgbClr val="006699"/>
                </a:solidFill>
                <a:latin typeface="Comic Sans MS" pitchFamily="66" charset="0"/>
              </a:rPr>
              <a:t>What are Fossils?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29000"/>
            <a:ext cx="7772400" cy="26670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sz="5400" dirty="0" smtClean="0">
                <a:solidFill>
                  <a:srgbClr val="006699"/>
                </a:solidFill>
                <a:latin typeface="Comic Sans MS" pitchFamily="66" charset="0"/>
              </a:rPr>
              <a:t>The remains/TRACE of an organism that was once alive</a:t>
            </a:r>
          </a:p>
        </p:txBody>
      </p:sp>
      <p:pic>
        <p:nvPicPr>
          <p:cNvPr id="4100" name="Picture 5" descr="j033560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36052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4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geologic-time-scale-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5"/>
            <a:ext cx="6096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3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dirty="0" smtClean="0">
                <a:solidFill>
                  <a:srgbClr val="002060"/>
                </a:solidFill>
                <a:latin typeface="Comic Sans MS" pitchFamily="66" charset="0"/>
              </a:rPr>
              <a:t>Precambrian Time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366CC"/>
                </a:solidFill>
                <a:latin typeface="Comic Sans MS" pitchFamily="66" charset="0"/>
              </a:rPr>
              <a:t>Began 4600 million years ago and ended 540 million years ago</a:t>
            </a:r>
          </a:p>
          <a:p>
            <a:pPr eaLnBrk="1" hangingPunct="1"/>
            <a:r>
              <a:rPr lang="en-US" altLang="en-US" dirty="0" smtClean="0">
                <a:solidFill>
                  <a:srgbClr val="3366CC"/>
                </a:solidFill>
                <a:latin typeface="Comic Sans MS" pitchFamily="66" charset="0"/>
              </a:rPr>
              <a:t>Makes up 88% of earths history to date</a:t>
            </a:r>
          </a:p>
          <a:p>
            <a:pPr eaLnBrk="1" hangingPunct="1"/>
            <a:r>
              <a:rPr lang="en-US" altLang="en-US" dirty="0" smtClean="0">
                <a:solidFill>
                  <a:srgbClr val="3366CC"/>
                </a:solidFill>
                <a:latin typeface="Comic Sans MS" pitchFamily="66" charset="0"/>
              </a:rPr>
              <a:t>Very little info. is available about life during this time</a:t>
            </a:r>
          </a:p>
          <a:p>
            <a:pPr eaLnBrk="1" hangingPunct="1"/>
            <a:r>
              <a:rPr lang="en-US" altLang="en-US" dirty="0" smtClean="0">
                <a:solidFill>
                  <a:srgbClr val="3366CC"/>
                </a:solidFill>
                <a:latin typeface="Comic Sans MS" pitchFamily="66" charset="0"/>
              </a:rPr>
              <a:t>The dominant form of life was cyanobacteria, which added oxygen to the atmosphere</a:t>
            </a:r>
          </a:p>
        </p:txBody>
      </p:sp>
      <p:pic>
        <p:nvPicPr>
          <p:cNvPr id="27652" name="Picture 5" descr="origin5s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72125"/>
            <a:ext cx="2047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origin7s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57800"/>
            <a:ext cx="2143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2667000" y="5562600"/>
            <a:ext cx="3429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3300"/>
                </a:solidFill>
                <a:latin typeface="Comic Sans MS" pitchFamily="66" charset="0"/>
              </a:rPr>
              <a:t>850 million year old Cyanobacteria preserved in rock</a:t>
            </a:r>
          </a:p>
        </p:txBody>
      </p:sp>
      <p:sp>
        <p:nvSpPr>
          <p:cNvPr id="27655" name="Line 9"/>
          <p:cNvSpPr>
            <a:spLocks noChangeShapeType="1"/>
          </p:cNvSpPr>
          <p:nvPr/>
        </p:nvSpPr>
        <p:spPr bwMode="auto">
          <a:xfrm flipH="1">
            <a:off x="2438400" y="6172200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6" name="Line 10"/>
          <p:cNvSpPr>
            <a:spLocks noChangeShapeType="1"/>
          </p:cNvSpPr>
          <p:nvPr/>
        </p:nvSpPr>
        <p:spPr bwMode="auto">
          <a:xfrm flipV="1">
            <a:off x="5486400" y="5638800"/>
            <a:ext cx="685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rgbClr val="002060"/>
                </a:solidFill>
                <a:latin typeface="Comic Sans MS" pitchFamily="66" charset="0"/>
              </a:rPr>
              <a:t>Paleozoic Era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solidFill>
            <a:srgbClr val="CCEC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3300"/>
                </a:solidFill>
                <a:latin typeface="Comic Sans MS" pitchFamily="66" charset="0"/>
              </a:rPr>
              <a:t>Began 544 million years ago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3300"/>
                </a:solidFill>
                <a:latin typeface="Comic Sans MS" pitchFamily="66" charset="0"/>
              </a:rPr>
              <a:t>Provided us with the 1</a:t>
            </a:r>
            <a:r>
              <a:rPr lang="en-US" altLang="en-US" sz="2800" baseline="30000" dirty="0" smtClean="0">
                <a:solidFill>
                  <a:srgbClr val="FF3300"/>
                </a:solidFill>
                <a:latin typeface="Comic Sans MS" pitchFamily="66" charset="0"/>
              </a:rPr>
              <a:t>st</a:t>
            </a:r>
            <a:r>
              <a:rPr lang="en-US" altLang="en-US" sz="2800" dirty="0" smtClean="0">
                <a:solidFill>
                  <a:srgbClr val="FF3300"/>
                </a:solidFill>
                <a:latin typeface="Comic Sans MS" pitchFamily="66" charset="0"/>
              </a:rPr>
              <a:t> fossils from organisms with hard parts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3300"/>
                </a:solidFill>
                <a:latin typeface="Comic Sans MS" pitchFamily="66" charset="0"/>
              </a:rPr>
              <a:t>Earth was covered with warm, shallow seas at this 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3300"/>
                </a:solidFill>
                <a:latin typeface="Comic Sans MS" pitchFamily="66" charset="0"/>
              </a:rPr>
              <a:t>Therefore, most life forms were marine organisms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3300"/>
                </a:solidFill>
                <a:latin typeface="Comic Sans MS" pitchFamily="66" charset="0"/>
              </a:rPr>
              <a:t>Ex. Trilobites (relative of the horseshoe crab), Brachiopods (similar to clams) and Crinoids (relative of starfish)</a:t>
            </a:r>
          </a:p>
        </p:txBody>
      </p:sp>
      <p:pic>
        <p:nvPicPr>
          <p:cNvPr id="28676" name="Picture 5" descr="stroll with me among the topics below...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8200"/>
            <a:ext cx="21431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Asaphiscus wheeleri, a trilobite from Cambrian-age shale in Utah">
            <a:hlinkClick r:id="rId4" tooltip="Asaphiscus wheeleri, a trilobite from Cambrian-age shale in Utah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81600"/>
            <a:ext cx="14716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1" descr="brach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181600"/>
            <a:ext cx="12192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3" descr="comatuli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78425"/>
            <a:ext cx="1752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7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002060"/>
                </a:solidFill>
                <a:latin typeface="Comic Sans MS" pitchFamily="66" charset="0"/>
              </a:rPr>
              <a:t>During the Paleozoic Era</a:t>
            </a:r>
            <a:r>
              <a:rPr lang="en-US" altLang="en-US" sz="40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9999"/>
                </a:solidFill>
                <a:latin typeface="Comic Sans MS" pitchFamily="66" charset="0"/>
              </a:rPr>
              <a:t>The 1</a:t>
            </a:r>
            <a:r>
              <a:rPr lang="en-US" altLang="en-US" baseline="30000" dirty="0" smtClean="0">
                <a:solidFill>
                  <a:srgbClr val="009999"/>
                </a:solidFill>
                <a:latin typeface="Comic Sans MS" pitchFamily="66" charset="0"/>
              </a:rPr>
              <a:t>st</a:t>
            </a:r>
            <a:r>
              <a:rPr lang="en-US" altLang="en-US" dirty="0" smtClean="0">
                <a:solidFill>
                  <a:srgbClr val="009999"/>
                </a:solidFill>
                <a:latin typeface="Comic Sans MS" pitchFamily="66" charset="0"/>
              </a:rPr>
              <a:t> fish evolved in this era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2060"/>
                </a:solidFill>
                <a:latin typeface="Comic Sans MS" pitchFamily="66" charset="0"/>
              </a:rPr>
              <a:t>Pangaea</a:t>
            </a:r>
            <a:r>
              <a:rPr lang="en-US" altLang="en-US" dirty="0" smtClean="0">
                <a:solidFill>
                  <a:srgbClr val="009999"/>
                </a:solidFill>
                <a:latin typeface="Comic Sans MS" pitchFamily="66" charset="0"/>
              </a:rPr>
              <a:t> (a giant landmass) formed near the end of the era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>
              <a:solidFill>
                <a:srgbClr val="009999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>
              <a:solidFill>
                <a:srgbClr val="009999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>
              <a:solidFill>
                <a:srgbClr val="009999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9999"/>
                </a:solidFill>
                <a:latin typeface="Comic Sans MS" pitchFamily="66" charset="0"/>
              </a:rPr>
              <a:t>**A mass extinction of many marine organisms occurred at the end of this era due to climate changes </a:t>
            </a:r>
          </a:p>
        </p:txBody>
      </p:sp>
      <p:pic>
        <p:nvPicPr>
          <p:cNvPr id="29700" name="Picture 5" descr="authenticate?original_url=http%3A%2F%2Fww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5400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1" descr="Image:Pangea animation 0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22098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altLang="en-US" sz="6000" dirty="0" smtClean="0">
                <a:solidFill>
                  <a:srgbClr val="333300"/>
                </a:solidFill>
                <a:latin typeface="Comic Sans MS" pitchFamily="66" charset="0"/>
              </a:rPr>
              <a:t>Mesozoic Era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33300"/>
                </a:solidFill>
                <a:latin typeface="Comic Sans MS" pitchFamily="66" charset="0"/>
              </a:rPr>
              <a:t>Began after the Paleozoic Era ended</a:t>
            </a:r>
          </a:p>
          <a:p>
            <a:pPr eaLnBrk="1" hangingPunct="1"/>
            <a:r>
              <a:rPr lang="en-US" altLang="en-US" dirty="0" smtClean="0">
                <a:solidFill>
                  <a:srgbClr val="333300"/>
                </a:solidFill>
                <a:latin typeface="Comic Sans MS" pitchFamily="66" charset="0"/>
              </a:rPr>
              <a:t>This was “The Age of Dinosaurs”</a:t>
            </a:r>
          </a:p>
          <a:p>
            <a:pPr eaLnBrk="1" hangingPunct="1"/>
            <a:r>
              <a:rPr lang="en-US" altLang="en-US" dirty="0" smtClean="0">
                <a:solidFill>
                  <a:srgbClr val="333300"/>
                </a:solidFill>
                <a:latin typeface="Comic Sans MS" pitchFamily="66" charset="0"/>
              </a:rPr>
              <a:t>The 1</a:t>
            </a:r>
            <a:r>
              <a:rPr lang="en-US" altLang="en-US" baseline="30000" dirty="0" smtClean="0">
                <a:solidFill>
                  <a:srgbClr val="333300"/>
                </a:solidFill>
                <a:latin typeface="Comic Sans MS" pitchFamily="66" charset="0"/>
              </a:rPr>
              <a:t>st</a:t>
            </a:r>
            <a:r>
              <a:rPr lang="en-US" altLang="en-US" dirty="0" smtClean="0">
                <a:solidFill>
                  <a:srgbClr val="333300"/>
                </a:solidFill>
                <a:latin typeface="Comic Sans MS" pitchFamily="66" charset="0"/>
              </a:rPr>
              <a:t> mammals, birds and flowering plants appeared during this era</a:t>
            </a:r>
          </a:p>
          <a:p>
            <a:pPr eaLnBrk="1" hangingPunct="1"/>
            <a:r>
              <a:rPr lang="en-US" altLang="en-US" dirty="0" smtClean="0">
                <a:solidFill>
                  <a:srgbClr val="333300"/>
                </a:solidFill>
                <a:latin typeface="Comic Sans MS" pitchFamily="66" charset="0"/>
              </a:rPr>
              <a:t>Pangaea breaks up during this era</a:t>
            </a:r>
          </a:p>
        </p:txBody>
      </p:sp>
      <p:pic>
        <p:nvPicPr>
          <p:cNvPr id="30724" name="Picture 4" descr="an01334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83100"/>
            <a:ext cx="45878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1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6324600"/>
          </a:xfrm>
          <a:solidFill>
            <a:srgbClr val="CCFFCC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sz="5400" dirty="0" smtClean="0">
                <a:latin typeface="Comic Sans MS" pitchFamily="66" charset="0"/>
              </a:rPr>
              <a:t>At the end of the Mesozoic Era there was a </a:t>
            </a:r>
            <a:r>
              <a:rPr lang="en-US" altLang="en-US" sz="5400" b="1" dirty="0" smtClean="0">
                <a:solidFill>
                  <a:srgbClr val="006600"/>
                </a:solidFill>
                <a:latin typeface="Comic Sans MS" pitchFamily="66" charset="0"/>
              </a:rPr>
              <a:t>mass extinction</a:t>
            </a:r>
            <a:r>
              <a:rPr lang="en-US" altLang="en-US" sz="5400" dirty="0" smtClean="0">
                <a:latin typeface="Comic Sans MS" pitchFamily="66" charset="0"/>
              </a:rPr>
              <a:t> of the dinosaurs</a:t>
            </a:r>
          </a:p>
        </p:txBody>
      </p:sp>
      <p:pic>
        <p:nvPicPr>
          <p:cNvPr id="31747" name="Picture 5" descr="asteroid imp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22098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1" descr="trex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22653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04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  <a:latin typeface="Comic Sans MS" pitchFamily="66" charset="0"/>
              </a:rPr>
              <a:t>Theories about what happened to the dinosaurs?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333399"/>
                </a:solidFill>
              </a:rPr>
              <a:t>	1.  </a:t>
            </a:r>
            <a:r>
              <a:rPr lang="en-US" altLang="en-US" sz="2800" dirty="0" smtClean="0">
                <a:solidFill>
                  <a:srgbClr val="333399"/>
                </a:solidFill>
                <a:latin typeface="Comic Sans MS" pitchFamily="66" charset="0"/>
              </a:rPr>
              <a:t>An impact with an asteroid blocked Earth’s atmosphere from receiving sunlight and: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rgbClr val="333399"/>
                </a:solidFill>
                <a:latin typeface="Comic Sans MS" pitchFamily="66" charset="0"/>
              </a:rPr>
              <a:t>a. Changed the food chain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rgbClr val="333399"/>
                </a:solidFill>
                <a:latin typeface="Comic Sans MS" pitchFamily="66" charset="0"/>
              </a:rPr>
              <a:t>b. Created major climate changes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rgbClr val="333399"/>
                </a:solidFill>
                <a:latin typeface="Comic Sans MS" pitchFamily="66" charset="0"/>
              </a:rPr>
              <a:t>	2. Gradual natural changes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rgbClr val="333399"/>
                </a:solidFill>
                <a:latin typeface="Comic Sans MS" pitchFamily="66" charset="0"/>
              </a:rPr>
              <a:t>	in the environment occurred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rgbClr val="333399"/>
                </a:solidFill>
                <a:latin typeface="Comic Sans MS" pitchFamily="66" charset="0"/>
              </a:rPr>
              <a:t>	3. Increased volcanic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rgbClr val="333399"/>
                </a:solidFill>
                <a:latin typeface="Comic Sans MS" pitchFamily="66" charset="0"/>
              </a:rPr>
              <a:t>	eruptions sent ash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rgbClr val="333399"/>
                </a:solidFill>
                <a:latin typeface="Comic Sans MS" pitchFamily="66" charset="0"/>
              </a:rPr>
              <a:t>	and soot into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rgbClr val="333399"/>
                </a:solidFill>
                <a:latin typeface="Comic Sans MS" pitchFamily="66" charset="0"/>
              </a:rPr>
              <a:t>	atmosphere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rgbClr val="333399"/>
                </a:solidFill>
                <a:latin typeface="Comic Sans MS" pitchFamily="66" charset="0"/>
              </a:rPr>
              <a:t>	4. Disease killed them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>
              <a:solidFill>
                <a:srgbClr val="333399"/>
              </a:solidFill>
              <a:latin typeface="Comic Sans MS" pitchFamily="66" charset="0"/>
            </a:endParaRPr>
          </a:p>
        </p:txBody>
      </p:sp>
      <p:pic>
        <p:nvPicPr>
          <p:cNvPr id="32772" name="Picture 9" descr="Artist's depiction of meteor/comet imp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62200"/>
            <a:ext cx="236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1" descr="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19600"/>
            <a:ext cx="3124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1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0C0C0"/>
          </a:solidFill>
        </p:spPr>
        <p:txBody>
          <a:bodyPr/>
          <a:lstStyle/>
          <a:p>
            <a:pPr eaLnBrk="1" hangingPunct="1"/>
            <a:r>
              <a:rPr lang="en-US" altLang="en-US" sz="6000" b="1" dirty="0" smtClean="0">
                <a:latin typeface="Comic Sans MS" pitchFamily="66" charset="0"/>
              </a:rPr>
              <a:t>Cenozoic Era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solidFill>
            <a:srgbClr val="C0C0C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-The Alps and Himalayas formed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-Flowering plants, insects and mammals increased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-1</a:t>
            </a:r>
            <a:r>
              <a:rPr lang="en-US" altLang="en-US" baseline="30000" dirty="0" smtClean="0">
                <a:latin typeface="Comic Sans MS" pitchFamily="66" charset="0"/>
              </a:rPr>
              <a:t>st</a:t>
            </a:r>
            <a:r>
              <a:rPr lang="en-US" altLang="en-US" dirty="0" smtClean="0">
                <a:latin typeface="Comic Sans MS" pitchFamily="66" charset="0"/>
              </a:rPr>
              <a:t> humans appeared 500,000 years ago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-Humans became a </a:t>
            </a:r>
            <a:r>
              <a:rPr lang="en-US" altLang="en-US" dirty="0" smtClean="0">
                <a:solidFill>
                  <a:srgbClr val="CC0099"/>
                </a:solidFill>
                <a:latin typeface="Comic Sans MS" pitchFamily="66" charset="0"/>
              </a:rPr>
              <a:t>dominant</a:t>
            </a:r>
            <a:r>
              <a:rPr lang="en-US" altLang="en-US" dirty="0" smtClean="0">
                <a:latin typeface="Comic Sans MS" pitchFamily="66" charset="0"/>
              </a:rPr>
              <a:t> animal </a:t>
            </a:r>
            <a:r>
              <a:rPr lang="en-US" altLang="en-US" u="sng" dirty="0" smtClean="0">
                <a:latin typeface="Comic Sans MS" pitchFamily="66" charset="0"/>
              </a:rPr>
              <a:t>only 10,000 years ago!!</a:t>
            </a:r>
            <a:endParaRPr lang="en-US" altLang="en-US" dirty="0" smtClean="0">
              <a:latin typeface="Comic Sans MS" pitchFamily="66" charset="0"/>
            </a:endParaRPr>
          </a:p>
        </p:txBody>
      </p:sp>
      <p:pic>
        <p:nvPicPr>
          <p:cNvPr id="33796" name="Picture 4" descr="pe01713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577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2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11" name="Group 87"/>
          <p:cNvGraphicFramePr>
            <a:graphicFrameLocks noGrp="1"/>
          </p:cNvGraphicFramePr>
          <p:nvPr/>
        </p:nvGraphicFramePr>
        <p:xfrm>
          <a:off x="0" y="76200"/>
          <a:ext cx="9144000" cy="6791454"/>
        </p:xfrm>
        <a:graphic>
          <a:graphicData uri="http://schemas.openxmlformats.org/drawingml/2006/table">
            <a:tbl>
              <a:tblPr/>
              <a:tblGrid>
                <a:gridCol w="788988"/>
                <a:gridCol w="8355012"/>
              </a:tblGrid>
              <a:tr h="5349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Years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ago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Event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07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130,000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Anatomically modern humans evolve. Seventy thousand years later, their descendents create cave paintings — early expressions of consciousness.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 million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In Africa, an early hominid, affectionately named "Lucy" by scientists, lives. The ice ages begin, and many large mammals go extinct.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65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 million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A massive asteroid hits the Yucatan Peninsula, and ammonites and non-avian dinosaurs go extinct. Birds and mammals are among the survivors.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130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 million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As the continents drift toward their present positions, the earliest flowers evolve, and dinosaurs dominate the landscape. In the sea, bony fish diversify.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225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 million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Dinosaurs and mammals evolve. Pangea has begun to break apart.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248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 million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Over 90% of marine life and 70% of terrestrial life go extinct during the Earth's largest mass extinction. Ammonites are among the survivors.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250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 million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The supercontinent called Pangea forms. Conifer-like forests, reptiles, and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synapsids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 (the ancestors of mammals) are common.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360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 million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Four-limbed vertebrates move onto the land as seed plants and large forests appear. The Earth's oceans support vast reef systems.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420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 million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Land plants evolve, drastically changing Earth's landscape and creating new habitats.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450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 million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Arthropods move onto the land. Their descendants evolve into scorpions, spiders, mites, and millipedes.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500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 million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Fish-like vertebrates evolve. Invertebrates, such as trilobites, crinoids, brachiopids, and cephalopods, are common in the oceans.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555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 million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Multi-cellular marine organisms are common. The diverse assortment of life includes bizarre-looking animals like 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Wiwaxia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3.5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 billion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Unicellular life evolves. Photosynthetic bacteria begin to release oxygen into the atmosphere.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3.8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 billion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Replicating molecules (the precursors of DNA) form.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4.6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 billion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The Earth forms and is bombarded by meteorites and comets.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53" name="Rectangle 80"/>
          <p:cNvSpPr>
            <a:spLocks noChangeArrowheads="1"/>
          </p:cNvSpPr>
          <p:nvPr/>
        </p:nvSpPr>
        <p:spPr bwMode="auto">
          <a:xfrm>
            <a:off x="-339725" y="5318125"/>
            <a:ext cx="18415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</a:rPr>
              <a:t/>
            </a:r>
            <a:br>
              <a:rPr lang="en-US" altLang="en-US" sz="1100">
                <a:solidFill>
                  <a:srgbClr val="000000"/>
                </a:solidFill>
              </a:rPr>
            </a:b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854" name="Line 86"/>
          <p:cNvSpPr>
            <a:spLocks noChangeShapeType="1"/>
          </p:cNvSpPr>
          <p:nvPr/>
        </p:nvSpPr>
        <p:spPr bwMode="auto">
          <a:xfrm>
            <a:off x="762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2468563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009999"/>
                </a:solidFill>
                <a:latin typeface="Comic Sans MS" pitchFamily="66" charset="0"/>
              </a:rPr>
              <a:t>The Geologic Time Scale shows the evolution of species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429000"/>
          </a:xfrm>
          <a:solidFill>
            <a:srgbClr val="CCECFF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FF0066"/>
                </a:solidFill>
                <a:latin typeface="Comic Sans MS" pitchFamily="66" charset="0"/>
              </a:rPr>
              <a:t>Evolution</a:t>
            </a:r>
            <a:r>
              <a:rPr lang="en-US" altLang="en-US" dirty="0" smtClean="0">
                <a:latin typeface="Comic Sans MS" pitchFamily="66" charset="0"/>
              </a:rPr>
              <a:t> </a:t>
            </a:r>
            <a:r>
              <a:rPr lang="en-US" altLang="en-US" dirty="0" smtClean="0">
                <a:solidFill>
                  <a:srgbClr val="009999"/>
                </a:solidFill>
                <a:latin typeface="Comic Sans MS" pitchFamily="66" charset="0"/>
              </a:rPr>
              <a:t>is the change in a population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009999"/>
                </a:solidFill>
                <a:latin typeface="Comic Sans MS" pitchFamily="66" charset="0"/>
              </a:rPr>
              <a:t>over time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dirty="0" smtClean="0">
              <a:solidFill>
                <a:srgbClr val="009999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 dirty="0" smtClean="0">
                <a:latin typeface="Comic Sans MS" pitchFamily="66" charset="0"/>
              </a:rPr>
              <a:t>Charles Darwin realized that species are </a:t>
            </a:r>
            <a:r>
              <a:rPr lang="en-US" altLang="en-US" sz="4000" u="sng" dirty="0" smtClean="0">
                <a:latin typeface="Comic Sans MS" pitchFamily="66" charset="0"/>
              </a:rPr>
              <a:t>always</a:t>
            </a:r>
            <a:r>
              <a:rPr lang="en-US" altLang="en-US" sz="4000" dirty="0" smtClean="0">
                <a:latin typeface="Comic Sans MS" pitchFamily="66" charset="0"/>
              </a:rPr>
              <a:t> changing (evolution)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dirty="0" smtClean="0">
              <a:solidFill>
                <a:srgbClr val="009999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dirty="0" smtClean="0">
              <a:solidFill>
                <a:srgbClr val="0099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2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 dirty="0" smtClean="0">
                <a:solidFill>
                  <a:srgbClr val="FF0066"/>
                </a:solidFill>
                <a:latin typeface="Comic Sans MS" pitchFamily="66" charset="0"/>
              </a:rPr>
              <a:t>Fossils help us to: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990099"/>
                </a:solidFill>
                <a:latin typeface="Comic Sans MS" pitchFamily="66" charset="0"/>
              </a:rPr>
              <a:t>See what an organism looked like when it was alive</a:t>
            </a:r>
          </a:p>
          <a:p>
            <a:pPr eaLnBrk="1" hangingPunct="1"/>
            <a:r>
              <a:rPr lang="en-US" altLang="en-US" sz="4000" dirty="0" smtClean="0">
                <a:solidFill>
                  <a:srgbClr val="FF0066"/>
                </a:solidFill>
                <a:latin typeface="Comic Sans MS" pitchFamily="66" charset="0"/>
              </a:rPr>
              <a:t>See when, where and how an organism once lived</a:t>
            </a:r>
          </a:p>
          <a:p>
            <a:pPr eaLnBrk="1" hangingPunct="1"/>
            <a:r>
              <a:rPr lang="en-US" altLang="en-US" sz="4000" dirty="0" smtClean="0">
                <a:solidFill>
                  <a:srgbClr val="990099"/>
                </a:solidFill>
                <a:latin typeface="Comic Sans MS" pitchFamily="66" charset="0"/>
              </a:rPr>
              <a:t>Determine when life on Earth began and what type of organisms lived in the past</a:t>
            </a:r>
          </a:p>
        </p:txBody>
      </p:sp>
      <p:pic>
        <p:nvPicPr>
          <p:cNvPr id="5124" name="Picture 4" descr="j03291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67000"/>
            <a:ext cx="11271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3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of Evolution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720840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Most </a:t>
            </a:r>
            <a:r>
              <a:rPr lang="en-US" sz="2800" dirty="0"/>
              <a:t>of the diversity of life is believed to be the result of Natural Selection over a </a:t>
            </a:r>
            <a:r>
              <a:rPr lang="en-US" sz="2800" b="1" dirty="0"/>
              <a:t>vast period of geologic time.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pPr lvl="0"/>
            <a:r>
              <a:rPr lang="en-US" sz="2800" b="1" dirty="0"/>
              <a:t>CHANGES TO THE ENVIRONMENT:</a:t>
            </a:r>
            <a:endParaRPr lang="en-US" sz="2800" dirty="0"/>
          </a:p>
          <a:p>
            <a:r>
              <a:rPr lang="en-US" sz="2800" dirty="0" smtClean="0"/>
              <a:t>~</a:t>
            </a:r>
            <a:r>
              <a:rPr lang="en-US" sz="2800" dirty="0"/>
              <a:t>Minimal Changes results in a </a:t>
            </a:r>
            <a:endParaRPr lang="en-US" sz="2800" dirty="0" smtClean="0"/>
          </a:p>
          <a:p>
            <a:r>
              <a:rPr lang="en-US" sz="2800" dirty="0" smtClean="0"/>
              <a:t>	STABLE POPULATION</a:t>
            </a:r>
            <a:endParaRPr lang="en-US" sz="2800" dirty="0"/>
          </a:p>
          <a:p>
            <a:r>
              <a:rPr lang="en-US" sz="2800" dirty="0" smtClean="0"/>
              <a:t>~</a:t>
            </a:r>
            <a:r>
              <a:rPr lang="en-US" sz="2800" dirty="0"/>
              <a:t>Rapid Changes </a:t>
            </a:r>
            <a:r>
              <a:rPr lang="en-US" sz="2800" dirty="0" smtClean="0"/>
              <a:t>results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 </a:t>
            </a:r>
            <a:r>
              <a:rPr lang="en-US" sz="2800" dirty="0"/>
              <a:t>in RAPID CHANGES IN SPECIES</a:t>
            </a:r>
          </a:p>
        </p:txBody>
      </p:sp>
    </p:spTree>
    <p:extLst>
      <p:ext uri="{BB962C8B-B14F-4D97-AF65-F5344CB8AC3E}">
        <p14:creationId xmlns:p14="http://schemas.microsoft.com/office/powerpoint/2010/main" val="31382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lvl="0"/>
            <a:r>
              <a:rPr lang="en-US" dirty="0"/>
              <a:t>Two models for the rate of evolution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r>
              <a:rPr lang="en-US" dirty="0"/>
              <a:t>Gradualism: </a:t>
            </a:r>
            <a:r>
              <a:rPr lang="en-US" i="1" dirty="0"/>
              <a:t>a slow and steady change over </a:t>
            </a:r>
            <a:r>
              <a:rPr lang="en-US" i="1" dirty="0" smtClean="0"/>
              <a:t>time</a:t>
            </a:r>
            <a:r>
              <a:rPr lang="en-US" dirty="0"/>
              <a:t> </a:t>
            </a:r>
            <a:endParaRPr lang="en-US" dirty="0" smtClean="0"/>
          </a:p>
          <a:p>
            <a:pPr lvl="0"/>
            <a:endParaRPr lang="en-US" sz="2000" dirty="0"/>
          </a:p>
          <a:p>
            <a:pPr lvl="0"/>
            <a:r>
              <a:rPr lang="en-US" dirty="0"/>
              <a:t>Punctuated Equilibrium: </a:t>
            </a:r>
            <a:r>
              <a:rPr lang="en-US" i="1" dirty="0"/>
              <a:t>long stable periods interrupted by brief periods of more rapid change.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dirty="0"/>
              <a:t>Punctuated Equilibrium is supported by the </a:t>
            </a:r>
            <a:r>
              <a:rPr lang="en-US" i="1" u="sng" dirty="0"/>
              <a:t>mass extinctions</a:t>
            </a:r>
            <a:r>
              <a:rPr lang="en-US" dirty="0"/>
              <a:t> that we know have occurred in history.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981200"/>
          </a:xfrm>
        </p:spPr>
        <p:txBody>
          <a:bodyPr/>
          <a:lstStyle/>
          <a:p>
            <a:pPr lvl="1"/>
            <a:r>
              <a:rPr lang="en-US" sz="3600" dirty="0"/>
              <a:t>Punctuated Equilibrium is supported by the </a:t>
            </a:r>
            <a:r>
              <a:rPr lang="en-US" sz="3600" i="1" u="sng" dirty="0"/>
              <a:t>mass extinctions</a:t>
            </a:r>
            <a:r>
              <a:rPr lang="en-US" sz="3600" dirty="0"/>
              <a:t> that we know have occurred in history</a:t>
            </a:r>
            <a:r>
              <a:rPr lang="en-US" sz="3600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8229600" cy="3687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n-US" i="1" dirty="0" smtClean="0"/>
              <a:t>~</a:t>
            </a:r>
            <a:r>
              <a:rPr lang="en-US" i="1" dirty="0"/>
              <a:t>245 million years ago, 95% of all animals/plants disappeared</a:t>
            </a:r>
            <a:endParaRPr lang="en-US" sz="2400" dirty="0"/>
          </a:p>
          <a:p>
            <a:pPr marL="0" indent="0">
              <a:buNone/>
            </a:pPr>
            <a:r>
              <a:rPr lang="en-US" i="1" dirty="0" smtClean="0"/>
              <a:t>~</a:t>
            </a:r>
            <a:r>
              <a:rPr lang="en-US" i="1" dirty="0"/>
              <a:t>145 million years ago another mass extinction occurred, this one </a:t>
            </a:r>
            <a:r>
              <a:rPr lang="en-US" i="1" dirty="0" smtClean="0"/>
              <a:t>killing </a:t>
            </a:r>
            <a:r>
              <a:rPr lang="en-US" i="1" dirty="0"/>
              <a:t>all dinosaurs</a:t>
            </a:r>
            <a:endParaRPr lang="en-US" sz="2400" dirty="0"/>
          </a:p>
          <a:p>
            <a:pPr marL="0" indent="0">
              <a:buNone/>
            </a:pPr>
            <a:r>
              <a:rPr lang="en-US" i="1" dirty="0" smtClean="0"/>
              <a:t>~</a:t>
            </a:r>
            <a:r>
              <a:rPr lang="en-US" i="1" dirty="0"/>
              <a:t>1.8 million years ago Earth experienced an ice </a:t>
            </a:r>
            <a:r>
              <a:rPr lang="en-US" i="1" dirty="0" smtClean="0"/>
              <a:t>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00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14" y="0"/>
            <a:ext cx="4519295" cy="6245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4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7197" r="10795" b="11931"/>
          <a:stretch/>
        </p:blipFill>
        <p:spPr bwMode="auto">
          <a:xfrm>
            <a:off x="942108" y="526473"/>
            <a:ext cx="7758547" cy="591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4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dirty="0" smtClean="0"/>
              <a:t>Gradualism v. Punctuated </a:t>
            </a:r>
            <a:r>
              <a:rPr lang="en-US" dirty="0" err="1" smtClean="0"/>
              <a:t>Equilbrium</a:t>
            </a:r>
            <a:endParaRPr lang="en-US" dirty="0"/>
          </a:p>
        </p:txBody>
      </p:sp>
      <p:pic>
        <p:nvPicPr>
          <p:cNvPr id="4" name="Content Placeholder 3" descr="http://thebrain.mcgill.ca/flash/capsules/images/outil_bleu09_img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9342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67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altLang="en-US" sz="6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How do fossils form?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altLang="en-US" sz="4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When an animal dies, soft tissue is eaten away by scavengers and decomposed by bacteria</a:t>
            </a:r>
          </a:p>
          <a:p>
            <a:pPr eaLnBrk="1" hangingPunct="1"/>
            <a:r>
              <a:rPr lang="en-US" altLang="en-US" sz="4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Only the hard </a:t>
            </a:r>
          </a:p>
          <a:p>
            <a:pPr eaLnBrk="1" hangingPunct="1">
              <a:buFontTx/>
              <a:buNone/>
            </a:pPr>
            <a:r>
              <a:rPr lang="en-US" altLang="en-US" sz="4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	parts remain</a:t>
            </a:r>
          </a:p>
          <a:p>
            <a:pPr eaLnBrk="1" hangingPunct="1"/>
            <a:endParaRPr lang="en-US" altLang="en-US" sz="44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8" name="Picture 7" descr="evi_fossils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02050"/>
            <a:ext cx="36576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90600"/>
          </a:xfrm>
          <a:solidFill>
            <a:srgbClr val="FF99CC"/>
          </a:solidFill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6600CC"/>
                </a:solidFill>
                <a:latin typeface="Comic Sans MS" pitchFamily="66" charset="0"/>
              </a:rPr>
              <a:t/>
            </a:r>
            <a:br>
              <a:rPr lang="en-US" altLang="en-US" sz="4800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en-US" altLang="en-US" sz="4800" dirty="0" smtClean="0">
                <a:solidFill>
                  <a:srgbClr val="6600CC"/>
                </a:solidFill>
                <a:latin typeface="Comic Sans MS" pitchFamily="66" charset="0"/>
              </a:rPr>
              <a:t>Mold and Cast Fossil</a:t>
            </a:r>
            <a:r>
              <a:rPr lang="en-US" altLang="en-US" dirty="0" smtClean="0">
                <a:latin typeface="Comic Sans MS" pitchFamily="66" charset="0"/>
              </a:rPr>
              <a:t/>
            </a:r>
            <a:br>
              <a:rPr lang="en-US" altLang="en-US" dirty="0" smtClean="0">
                <a:latin typeface="Comic Sans MS" pitchFamily="66" charset="0"/>
              </a:rPr>
            </a:br>
            <a:endParaRPr lang="en-US" altLang="en-US" dirty="0" smtClean="0">
              <a:latin typeface="Comic Sans MS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257800"/>
          </a:xfrm>
          <a:solidFill>
            <a:srgbClr val="FF99CC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dirty="0" smtClean="0">
                <a:solidFill>
                  <a:srgbClr val="6600CC"/>
                </a:solidFill>
                <a:latin typeface="Comic Sans MS" pitchFamily="66" charset="0"/>
              </a:rPr>
              <a:t>-A mold is an impression of a bone,</a:t>
            </a:r>
          </a:p>
          <a:p>
            <a:pPr eaLnBrk="1" hangingPunct="1">
              <a:buFontTx/>
              <a:buNone/>
            </a:pPr>
            <a:r>
              <a:rPr lang="en-US" altLang="en-US" sz="4000" dirty="0" smtClean="0">
                <a:solidFill>
                  <a:srgbClr val="6600CC"/>
                </a:solidFill>
                <a:latin typeface="Comic Sans MS" pitchFamily="66" charset="0"/>
              </a:rPr>
              <a:t>shell, etc. </a:t>
            </a:r>
          </a:p>
          <a:p>
            <a:pPr eaLnBrk="1" hangingPunct="1">
              <a:buFontTx/>
              <a:buNone/>
            </a:pPr>
            <a:r>
              <a:rPr lang="en-US" altLang="en-US" sz="4000" dirty="0" smtClean="0">
                <a:solidFill>
                  <a:srgbClr val="6600CC"/>
                </a:solidFill>
                <a:latin typeface="Comic Sans MS" pitchFamily="66" charset="0"/>
              </a:rPr>
              <a:t>-A cast is created </a:t>
            </a:r>
          </a:p>
          <a:p>
            <a:pPr eaLnBrk="1" hangingPunct="1">
              <a:buFontTx/>
              <a:buNone/>
            </a:pPr>
            <a:r>
              <a:rPr lang="en-US" altLang="en-US" sz="4000" dirty="0" smtClean="0">
                <a:solidFill>
                  <a:srgbClr val="6600CC"/>
                </a:solidFill>
                <a:latin typeface="Comic Sans MS" pitchFamily="66" charset="0"/>
              </a:rPr>
              <a:t>when the mold is </a:t>
            </a:r>
          </a:p>
          <a:p>
            <a:pPr eaLnBrk="1" hangingPunct="1">
              <a:buFontTx/>
              <a:buNone/>
            </a:pPr>
            <a:r>
              <a:rPr lang="en-US" altLang="en-US" sz="4000" dirty="0" smtClean="0">
                <a:solidFill>
                  <a:srgbClr val="6600CC"/>
                </a:solidFill>
                <a:latin typeface="Comic Sans MS" pitchFamily="66" charset="0"/>
              </a:rPr>
              <a:t>filled in</a:t>
            </a:r>
          </a:p>
          <a:p>
            <a:pPr eaLnBrk="1" hangingPunct="1">
              <a:buFontTx/>
              <a:buNone/>
            </a:pPr>
            <a:r>
              <a:rPr lang="en-US" altLang="en-US" sz="4000" dirty="0" smtClean="0">
                <a:solidFill>
                  <a:srgbClr val="6600CC"/>
                </a:solidFill>
                <a:latin typeface="Comic Sans MS" pitchFamily="66" charset="0"/>
              </a:rPr>
              <a:t>-Similar to making </a:t>
            </a:r>
          </a:p>
          <a:p>
            <a:pPr eaLnBrk="1" hangingPunct="1">
              <a:buFontTx/>
              <a:buNone/>
            </a:pPr>
            <a:r>
              <a:rPr lang="en-US" altLang="en-US" sz="4000" dirty="0" smtClean="0">
                <a:solidFill>
                  <a:srgbClr val="6600CC"/>
                </a:solidFill>
                <a:latin typeface="Comic Sans MS" pitchFamily="66" charset="0"/>
              </a:rPr>
              <a:t>chocolates from a mold</a:t>
            </a:r>
          </a:p>
        </p:txBody>
      </p:sp>
      <p:pic>
        <p:nvPicPr>
          <p:cNvPr id="7172" name="Picture 8" descr="cast&amp;m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33337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1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fossil showing c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1369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fossil mou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2905125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c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27432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0"/>
          <p:cNvSpPr>
            <a:spLocks noGrp="1" noChangeArrowheads="1"/>
          </p:cNvSpPr>
          <p:nvPr>
            <p:ph type="title"/>
          </p:nvPr>
        </p:nvSpPr>
        <p:spPr>
          <a:xfrm>
            <a:off x="3581400" y="228600"/>
            <a:ext cx="5257800" cy="1524000"/>
          </a:xfrm>
          <a:solidFill>
            <a:srgbClr val="C0C0C0"/>
          </a:solidFill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FFFF"/>
                </a:solidFill>
                <a:latin typeface="Comic Sans MS" pitchFamily="66" charset="0"/>
              </a:rPr>
              <a:t>Mold &amp; Cast Formation</a:t>
            </a:r>
          </a:p>
        </p:txBody>
      </p:sp>
    </p:spTree>
    <p:extLst>
      <p:ext uri="{BB962C8B-B14F-4D97-AF65-F5344CB8AC3E}">
        <p14:creationId xmlns:p14="http://schemas.microsoft.com/office/powerpoint/2010/main" val="22599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82000" cy="1935162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latin typeface="Comic Sans MS" pitchFamily="66" charset="0"/>
              </a:rPr>
              <a:t/>
            </a:r>
            <a:br>
              <a:rPr lang="en-US" altLang="en-US" sz="4800" dirty="0" smtClean="0">
                <a:latin typeface="Comic Sans MS" pitchFamily="66" charset="0"/>
              </a:rPr>
            </a:br>
            <a:r>
              <a:rPr lang="en-US" altLang="en-US" sz="5400" b="1" dirty="0" smtClean="0">
                <a:solidFill>
                  <a:srgbClr val="0000FF"/>
                </a:solidFill>
                <a:latin typeface="Comic Sans MS" pitchFamily="66" charset="0"/>
              </a:rPr>
              <a:t>Replacement of Minerals</a:t>
            </a:r>
            <a:br>
              <a:rPr lang="en-US" altLang="en-US" sz="5400" b="1" dirty="0" smtClean="0">
                <a:solidFill>
                  <a:srgbClr val="0000FF"/>
                </a:solidFill>
                <a:latin typeface="Comic Sans MS" pitchFamily="66" charset="0"/>
              </a:rPr>
            </a:br>
            <a:endParaRPr lang="en-US" altLang="en-US" sz="5400" b="1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91000"/>
            <a:ext cx="82296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 dirty="0" smtClean="0">
                <a:solidFill>
                  <a:srgbClr val="0000FF"/>
                </a:solidFill>
                <a:latin typeface="Comic Sans MS" pitchFamily="66" charset="0"/>
              </a:rPr>
              <a:t>	Water dissolves the remains of an organism and leaves minerals in its place</a:t>
            </a:r>
          </a:p>
        </p:txBody>
      </p:sp>
      <p:pic>
        <p:nvPicPr>
          <p:cNvPr id="9220" name="Picture 5" descr="_images_060925_coelo_fossil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5814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sed_fossilfishfa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73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7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fossils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28600"/>
            <a:ext cx="5562600" cy="640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7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1038</Words>
  <Application>Microsoft Office PowerPoint</Application>
  <PresentationFormat>On-screen Show (4:3)</PresentationFormat>
  <Paragraphs>181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Default Design</vt:lpstr>
      <vt:lpstr>Geologic Time</vt:lpstr>
      <vt:lpstr>PowerPoint Presentation</vt:lpstr>
      <vt:lpstr>What are Fossils?</vt:lpstr>
      <vt:lpstr>Fossils help us to:</vt:lpstr>
      <vt:lpstr>How do fossils form?</vt:lpstr>
      <vt:lpstr> Mold and Cast Fossil </vt:lpstr>
      <vt:lpstr>Mold &amp; Cast Formation</vt:lpstr>
      <vt:lpstr> Replacement of Minerals </vt:lpstr>
      <vt:lpstr>PowerPoint Presentation</vt:lpstr>
      <vt:lpstr>Scientists also use fossil and rock evidence to determine how and when different areas  of Earth formed.   Example:  The Grand Canyon</vt:lpstr>
      <vt:lpstr>PowerPoint Presentation</vt:lpstr>
      <vt:lpstr>The North Rime</vt:lpstr>
      <vt:lpstr>PowerPoint Presentation</vt:lpstr>
      <vt:lpstr>PowerPoint Presentation</vt:lpstr>
      <vt:lpstr>PowerPoint Presentation</vt:lpstr>
      <vt:lpstr>PowerPoint Presentation</vt:lpstr>
      <vt:lpstr>Rules of Geology</vt:lpstr>
      <vt:lpstr>2. The Principle of Superposition</vt:lpstr>
      <vt:lpstr>What can disturb rock layers?</vt:lpstr>
      <vt:lpstr>PowerPoint Presentation</vt:lpstr>
      <vt:lpstr>Unconformities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Early Earth History</vt:lpstr>
      <vt:lpstr>PowerPoint Presentation</vt:lpstr>
      <vt:lpstr>The Geologic Time Scale</vt:lpstr>
      <vt:lpstr>PowerPoint Presentation</vt:lpstr>
      <vt:lpstr>Precambrian Time</vt:lpstr>
      <vt:lpstr>Paleozoic Era</vt:lpstr>
      <vt:lpstr>During the Paleozoic Era </vt:lpstr>
      <vt:lpstr>Mesozoic Era</vt:lpstr>
      <vt:lpstr>PowerPoint Presentation</vt:lpstr>
      <vt:lpstr>Theories about what happened to the dinosaurs?</vt:lpstr>
      <vt:lpstr>Cenozoic Era</vt:lpstr>
      <vt:lpstr>PowerPoint Presentation</vt:lpstr>
      <vt:lpstr>The Geologic Time Scale shows the evolution of species</vt:lpstr>
      <vt:lpstr>Rates of Evolution</vt:lpstr>
      <vt:lpstr>Two models for the rate of evolution:</vt:lpstr>
      <vt:lpstr>Punctuated Equilibrium is supported by the mass extinctions that we know have occurred in history.</vt:lpstr>
      <vt:lpstr>PowerPoint Presentation</vt:lpstr>
      <vt:lpstr>PowerPoint Presentation</vt:lpstr>
      <vt:lpstr>Gradualism v. Punctuated Equilbrium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Geologic Time</dc:title>
  <dc:creator>Windows User</dc:creator>
  <cp:lastModifiedBy>Sachem Central School District</cp:lastModifiedBy>
  <cp:revision>12</cp:revision>
  <cp:lastPrinted>2014-04-10T19:20:45Z</cp:lastPrinted>
  <dcterms:created xsi:type="dcterms:W3CDTF">2014-04-01T17:57:36Z</dcterms:created>
  <dcterms:modified xsi:type="dcterms:W3CDTF">2015-04-30T14:10:04Z</dcterms:modified>
</cp:coreProperties>
</file>