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70" r:id="rId2"/>
    <p:sldId id="271" r:id="rId3"/>
    <p:sldId id="272" r:id="rId4"/>
    <p:sldId id="275" r:id="rId5"/>
    <p:sldId id="283" r:id="rId6"/>
    <p:sldId id="284" r:id="rId7"/>
    <p:sldId id="285" r:id="rId8"/>
    <p:sldId id="286" r:id="rId9"/>
    <p:sldId id="287" r:id="rId10"/>
    <p:sldId id="288" r:id="rId11"/>
    <p:sldId id="289" r:id="rId12"/>
    <p:sldId id="290" r:id="rId13"/>
    <p:sldId id="291" r:id="rId14"/>
    <p:sldId id="292" r:id="rId15"/>
    <p:sldId id="293" r:id="rId16"/>
    <p:sldId id="276" r:id="rId17"/>
    <p:sldId id="295" r:id="rId18"/>
    <p:sldId id="277" r:id="rId19"/>
    <p:sldId id="278" r:id="rId20"/>
    <p:sldId id="279" r:id="rId21"/>
    <p:sldId id="296" r:id="rId22"/>
    <p:sldId id="303" r:id="rId23"/>
    <p:sldId id="280" r:id="rId24"/>
    <p:sldId id="281" r:id="rId25"/>
    <p:sldId id="294" r:id="rId26"/>
    <p:sldId id="282" r:id="rId27"/>
    <p:sldId id="297" r:id="rId28"/>
  </p:sldIdLst>
  <p:sldSz cx="9144000" cy="6858000" type="screen4x3"/>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7" autoAdjust="0"/>
    <p:restoredTop sz="94660"/>
  </p:normalViewPr>
  <p:slideViewPr>
    <p:cSldViewPr>
      <p:cViewPr>
        <p:scale>
          <a:sx n="90" d="100"/>
          <a:sy n="90"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89712" tIns="44856" rIns="89712" bIns="44856" rtlCol="0"/>
          <a:lstStyle>
            <a:lvl1pPr algn="l">
              <a:defRPr sz="1200"/>
            </a:lvl1pPr>
          </a:lstStyle>
          <a:p>
            <a:endParaRPr lang="en-US"/>
          </a:p>
        </p:txBody>
      </p:sp>
      <p:sp>
        <p:nvSpPr>
          <p:cNvPr id="3" name="Date Placeholder 2"/>
          <p:cNvSpPr>
            <a:spLocks noGrp="1"/>
          </p:cNvSpPr>
          <p:nvPr>
            <p:ph type="dt" sz="quarter" idx="1"/>
          </p:nvPr>
        </p:nvSpPr>
        <p:spPr>
          <a:xfrm>
            <a:off x="3841451" y="0"/>
            <a:ext cx="2938780" cy="453390"/>
          </a:xfrm>
          <a:prstGeom prst="rect">
            <a:avLst/>
          </a:prstGeom>
        </p:spPr>
        <p:txBody>
          <a:bodyPr vert="horz" lIns="89712" tIns="44856" rIns="89712" bIns="44856" rtlCol="0"/>
          <a:lstStyle>
            <a:lvl1pPr algn="r">
              <a:defRPr sz="1200"/>
            </a:lvl1pPr>
          </a:lstStyle>
          <a:p>
            <a:fld id="{EE8C5BBA-EC0E-43B9-9F6C-F8889A89759B}" type="datetimeFigureOut">
              <a:rPr lang="en-US" smtClean="0"/>
              <a:t>4/24/2015</a:t>
            </a:fld>
            <a:endParaRPr lang="en-US"/>
          </a:p>
        </p:txBody>
      </p:sp>
      <p:sp>
        <p:nvSpPr>
          <p:cNvPr id="4" name="Footer Placeholder 3"/>
          <p:cNvSpPr>
            <a:spLocks noGrp="1"/>
          </p:cNvSpPr>
          <p:nvPr>
            <p:ph type="ftr" sz="quarter" idx="2"/>
          </p:nvPr>
        </p:nvSpPr>
        <p:spPr>
          <a:xfrm>
            <a:off x="0" y="8612836"/>
            <a:ext cx="2938780" cy="453390"/>
          </a:xfrm>
          <a:prstGeom prst="rect">
            <a:avLst/>
          </a:prstGeom>
        </p:spPr>
        <p:txBody>
          <a:bodyPr vert="horz" lIns="89712" tIns="44856" rIns="89712" bIns="44856" rtlCol="0" anchor="b"/>
          <a:lstStyle>
            <a:lvl1pPr algn="l">
              <a:defRPr sz="1200"/>
            </a:lvl1pPr>
          </a:lstStyle>
          <a:p>
            <a:endParaRPr lang="en-US"/>
          </a:p>
        </p:txBody>
      </p:sp>
      <p:sp>
        <p:nvSpPr>
          <p:cNvPr id="5" name="Slide Number Placeholder 4"/>
          <p:cNvSpPr>
            <a:spLocks noGrp="1"/>
          </p:cNvSpPr>
          <p:nvPr>
            <p:ph type="sldNum" sz="quarter" idx="3"/>
          </p:nvPr>
        </p:nvSpPr>
        <p:spPr>
          <a:xfrm>
            <a:off x="3841451" y="8612836"/>
            <a:ext cx="2938780" cy="453390"/>
          </a:xfrm>
          <a:prstGeom prst="rect">
            <a:avLst/>
          </a:prstGeom>
        </p:spPr>
        <p:txBody>
          <a:bodyPr vert="horz" lIns="89712" tIns="44856" rIns="89712" bIns="44856" rtlCol="0" anchor="b"/>
          <a:lstStyle>
            <a:lvl1pPr algn="r">
              <a:defRPr sz="1200"/>
            </a:lvl1pPr>
          </a:lstStyle>
          <a:p>
            <a:fld id="{057B3B24-63C3-4723-855D-2758E5FF4505}" type="slidenum">
              <a:rPr lang="en-US" smtClean="0"/>
              <a:t>‹#›</a:t>
            </a:fld>
            <a:endParaRPr lang="en-US"/>
          </a:p>
        </p:txBody>
      </p:sp>
    </p:spTree>
    <p:extLst>
      <p:ext uri="{BB962C8B-B14F-4D97-AF65-F5344CB8AC3E}">
        <p14:creationId xmlns:p14="http://schemas.microsoft.com/office/powerpoint/2010/main" val="20974008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6F08F-A3BB-4A9B-92DE-854071DE06A4}"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87144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6F08F-A3BB-4A9B-92DE-854071DE06A4}"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204630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6F08F-A3BB-4A9B-92DE-854071DE06A4}"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62600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6F08F-A3BB-4A9B-92DE-854071DE06A4}"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315265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F08F-A3BB-4A9B-92DE-854071DE06A4}"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218355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6F08F-A3BB-4A9B-92DE-854071DE06A4}"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92974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26F08F-A3BB-4A9B-92DE-854071DE06A4}" type="datetimeFigureOut">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147250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26F08F-A3BB-4A9B-92DE-854071DE06A4}" type="datetimeFigureOut">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9388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6F08F-A3BB-4A9B-92DE-854071DE06A4}" type="datetimeFigureOut">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253947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6F08F-A3BB-4A9B-92DE-854071DE06A4}"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196192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6F08F-A3BB-4A9B-92DE-854071DE06A4}"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755F0-2C5C-4EE0-8E50-CC6A8DFFA7C8}" type="slidenum">
              <a:rPr lang="en-US" smtClean="0"/>
              <a:t>‹#›</a:t>
            </a:fld>
            <a:endParaRPr lang="en-US"/>
          </a:p>
        </p:txBody>
      </p:sp>
    </p:spTree>
    <p:extLst>
      <p:ext uri="{BB962C8B-B14F-4D97-AF65-F5344CB8AC3E}">
        <p14:creationId xmlns:p14="http://schemas.microsoft.com/office/powerpoint/2010/main" val="273962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6F08F-A3BB-4A9B-92DE-854071DE06A4}" type="datetimeFigureOut">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755F0-2C5C-4EE0-8E50-CC6A8DFFA7C8}" type="slidenum">
              <a:rPr lang="en-US" smtClean="0"/>
              <a:t>‹#›</a:t>
            </a:fld>
            <a:endParaRPr lang="en-US"/>
          </a:p>
        </p:txBody>
      </p:sp>
    </p:spTree>
    <p:extLst>
      <p:ext uri="{BB962C8B-B14F-4D97-AF65-F5344CB8AC3E}">
        <p14:creationId xmlns:p14="http://schemas.microsoft.com/office/powerpoint/2010/main" val="250992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gs.ntd.tv/content/polar-bear.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ooper Black" panose="0208090404030B020404" pitchFamily="18" charset="0"/>
              </a:rPr>
              <a:t>4. Variations</a:t>
            </a:r>
            <a:endParaRPr lang="en-US" dirty="0">
              <a:solidFill>
                <a:srgbClr val="FFFF00"/>
              </a:solidFill>
              <a:latin typeface="Cooper Black" panose="0208090404030B020404" pitchFamily="18" charset="0"/>
            </a:endParaRPr>
          </a:p>
        </p:txBody>
      </p:sp>
      <p:sp>
        <p:nvSpPr>
          <p:cNvPr id="3" name="Content Placeholder 2"/>
          <p:cNvSpPr>
            <a:spLocks noGrp="1"/>
          </p:cNvSpPr>
          <p:nvPr>
            <p:ph idx="1"/>
          </p:nvPr>
        </p:nvSpPr>
        <p:spPr>
          <a:solidFill>
            <a:schemeClr val="accent2">
              <a:lumMod val="20000"/>
              <a:lumOff val="80000"/>
            </a:schemeClr>
          </a:solidFill>
        </p:spPr>
        <p:txBody>
          <a:bodyPr>
            <a:normAutofit fontScale="77500" lnSpcReduction="20000"/>
          </a:bodyPr>
          <a:lstStyle/>
          <a:p>
            <a:r>
              <a:rPr lang="en-US" b="1" u="sng" dirty="0" smtClean="0"/>
              <a:t>Variations</a:t>
            </a:r>
            <a:r>
              <a:rPr lang="en-US" b="1" dirty="0" smtClean="0"/>
              <a:t>: </a:t>
            </a:r>
            <a:r>
              <a:rPr lang="en-US" i="1" dirty="0" smtClean="0"/>
              <a:t>Any </a:t>
            </a:r>
            <a:r>
              <a:rPr lang="en-US" i="1" dirty="0"/>
              <a:t>difference in traits between </a:t>
            </a:r>
            <a:r>
              <a:rPr lang="en-US" i="1" u="sng" dirty="0"/>
              <a:t>individuals</a:t>
            </a:r>
            <a:r>
              <a:rPr lang="en-US" i="1" dirty="0"/>
              <a:t> of the same </a:t>
            </a:r>
            <a:r>
              <a:rPr lang="en-US" i="1" dirty="0" smtClean="0"/>
              <a:t>species</a:t>
            </a:r>
          </a:p>
          <a:p>
            <a:pPr marL="0" lvl="0" indent="0">
              <a:buNone/>
            </a:pPr>
            <a:endParaRPr lang="en-US" b="1" dirty="0" smtClean="0"/>
          </a:p>
          <a:p>
            <a:pPr marL="0" lvl="0" indent="0">
              <a:buNone/>
            </a:pPr>
            <a:r>
              <a:rPr lang="en-US" b="1" dirty="0" smtClean="0"/>
              <a:t>***</a:t>
            </a:r>
            <a:r>
              <a:rPr lang="en-US" b="1" dirty="0"/>
              <a:t>Over a long period of time, </a:t>
            </a:r>
            <a:r>
              <a:rPr lang="en-US" b="1" i="1" u="sng" dirty="0"/>
              <a:t>helpful</a:t>
            </a:r>
            <a:r>
              <a:rPr lang="en-US" b="1" i="1" dirty="0"/>
              <a:t> </a:t>
            </a:r>
            <a:r>
              <a:rPr lang="en-US" b="1" u="sng" dirty="0"/>
              <a:t>variations</a:t>
            </a:r>
            <a:r>
              <a:rPr lang="en-US" b="1" dirty="0"/>
              <a:t> accumulate in a species, while </a:t>
            </a:r>
            <a:r>
              <a:rPr lang="en-US" b="1" i="1" u="sng" dirty="0"/>
              <a:t>unfavorable</a:t>
            </a:r>
            <a:r>
              <a:rPr lang="en-US" b="1" i="1" dirty="0"/>
              <a:t> </a:t>
            </a:r>
            <a:r>
              <a:rPr lang="en-US" b="1" dirty="0"/>
              <a:t>ones disappear.</a:t>
            </a:r>
            <a:endParaRPr lang="en-US" dirty="0"/>
          </a:p>
          <a:p>
            <a:pPr marL="0" indent="0">
              <a:buNone/>
            </a:pPr>
            <a:endParaRPr lang="en-US" dirty="0"/>
          </a:p>
          <a:p>
            <a:pPr lvl="0"/>
            <a:r>
              <a:rPr lang="en-US" dirty="0"/>
              <a:t>Without </a:t>
            </a:r>
            <a:r>
              <a:rPr lang="en-US" u="sng" dirty="0"/>
              <a:t>VARIATIONS</a:t>
            </a:r>
            <a:r>
              <a:rPr lang="en-US" dirty="0"/>
              <a:t>, all the members of a species would have the same traits.  Evolution by natural selection would not occur because all individuals would have an equal chance of surviving and reproducing.</a:t>
            </a:r>
          </a:p>
          <a:p>
            <a:endParaRPr lang="en-US" dirty="0"/>
          </a:p>
          <a:p>
            <a:pPr lvl="0"/>
            <a:r>
              <a:rPr lang="en-US" dirty="0"/>
              <a:t>ANY TRAIT THAT HELPS AN ORGANISM SURVIVE AND REPRODUCE IS SAID TO HAVE AN </a:t>
            </a:r>
            <a:r>
              <a:rPr lang="en-US" u="sng" dirty="0"/>
              <a:t>ADAPTIVE VALUE</a:t>
            </a:r>
            <a:r>
              <a:rPr lang="en-US" dirty="0"/>
              <a:t>. </a:t>
            </a:r>
          </a:p>
          <a:p>
            <a:endParaRPr lang="en-US" dirty="0"/>
          </a:p>
          <a:p>
            <a:endParaRPr lang="en-US" dirty="0"/>
          </a:p>
        </p:txBody>
      </p:sp>
    </p:spTree>
    <p:extLst>
      <p:ext uri="{BB962C8B-B14F-4D97-AF65-F5344CB8AC3E}">
        <p14:creationId xmlns:p14="http://schemas.microsoft.com/office/powerpoint/2010/main" val="196487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ossi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5000" contrast="-40000"/>
                    </a14:imgEffect>
                  </a14:imgLayer>
                </a14:imgProps>
              </a:ext>
              <a:ext uri="{28A0092B-C50C-407E-A947-70E740481C1C}">
                <a14:useLocalDpi xmlns:a14="http://schemas.microsoft.com/office/drawing/2010/main" val="0"/>
              </a:ext>
            </a:extLst>
          </a:blip>
          <a:srcRect/>
          <a:stretch>
            <a:fillRect/>
          </a:stretch>
        </p:blipFill>
        <p:spPr bwMode="auto">
          <a:xfrm>
            <a:off x="0" y="-4799"/>
            <a:ext cx="9098766" cy="686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txBox="1">
            <a:spLocks noChangeArrowheads="1"/>
          </p:cNvSpPr>
          <p:nvPr/>
        </p:nvSpPr>
        <p:spPr>
          <a:xfrm>
            <a:off x="228600" y="304800"/>
            <a:ext cx="8305800" cy="5715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800" b="1" dirty="0" smtClean="0">
                <a:solidFill>
                  <a:schemeClr val="bg1">
                    <a:lumMod val="95000"/>
                  </a:schemeClr>
                </a:solidFill>
              </a:rPr>
              <a:t>Law of Superposition: the higher up you go in an undisturbed rock stratum, the younger the rock layers become</a:t>
            </a:r>
          </a:p>
          <a:p>
            <a:pPr>
              <a:lnSpc>
                <a:spcPct val="90000"/>
              </a:lnSpc>
            </a:pPr>
            <a:r>
              <a:rPr lang="en-US" altLang="en-US" sz="2800" b="1" dirty="0" smtClean="0">
                <a:solidFill>
                  <a:schemeClr val="bg1">
                    <a:lumMod val="95000"/>
                  </a:schemeClr>
                </a:solidFill>
              </a:rPr>
              <a:t>** Upper, undisturbed strata generally contain fossils of more complex organisms, whereas, the lower strata contain fossils of simpler life forms. (Tendency toward increasing complexity over time.) </a:t>
            </a:r>
          </a:p>
          <a:p>
            <a:pPr>
              <a:lnSpc>
                <a:spcPct val="90000"/>
              </a:lnSpc>
            </a:pPr>
            <a:r>
              <a:rPr lang="en-US" altLang="en-US" sz="2800" b="1" dirty="0" smtClean="0">
                <a:solidFill>
                  <a:schemeClr val="bg1">
                    <a:lumMod val="95000"/>
                  </a:schemeClr>
                </a:solidFill>
              </a:rPr>
              <a:t>** When comparing fossils in undisturbed strata, fossils can be found in upper strata which, although different from fossils in lower strata, resemble those fossils. This suggests links between modern forms and older forms, as well as divergent pathways from common ancestors. </a:t>
            </a:r>
          </a:p>
        </p:txBody>
      </p:sp>
    </p:spTree>
    <p:extLst>
      <p:ext uri="{BB962C8B-B14F-4D97-AF65-F5344CB8AC3E}">
        <p14:creationId xmlns:p14="http://schemas.microsoft.com/office/powerpoint/2010/main" val="93171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TE080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14166" r="141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304800" y="1709738"/>
            <a:ext cx="85344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4400" b="1">
                <a:solidFill>
                  <a:srgbClr val="66FF33"/>
                </a:solidFill>
                <a:effectLst>
                  <a:outerShdw blurRad="38100" dist="38100" dir="2700000" algn="tl">
                    <a:srgbClr val="000000"/>
                  </a:outerShdw>
                </a:effectLst>
                <a:latin typeface="Kabel Bk BT" pitchFamily="34" charset="0"/>
                <a:cs typeface="Arial" charset="0"/>
              </a:rPr>
              <a:t>YOUNGEST</a:t>
            </a:r>
          </a:p>
          <a:p>
            <a:pPr>
              <a:spcBef>
                <a:spcPct val="50000"/>
              </a:spcBef>
              <a:defRPr/>
            </a:pPr>
            <a:endParaRPr lang="en-US" altLang="en-US" sz="1000" b="1">
              <a:solidFill>
                <a:srgbClr val="800000"/>
              </a:solidFill>
              <a:effectLst>
                <a:outerShdw blurRad="38100" dist="38100" dir="2700000" algn="tl">
                  <a:srgbClr val="000000"/>
                </a:outerShdw>
              </a:effectLst>
              <a:latin typeface="Kabel Bk BT" pitchFamily="34" charset="0"/>
              <a:cs typeface="Arial" charset="0"/>
            </a:endParaRPr>
          </a:p>
          <a:p>
            <a:pPr>
              <a:spcBef>
                <a:spcPct val="50000"/>
              </a:spcBef>
              <a:defRPr/>
            </a:pPr>
            <a:endParaRPr lang="en-US" altLang="en-US" sz="1000" b="1">
              <a:solidFill>
                <a:srgbClr val="800000"/>
              </a:solidFill>
              <a:effectLst>
                <a:outerShdw blurRad="38100" dist="38100" dir="2700000" algn="tl">
                  <a:srgbClr val="000000"/>
                </a:outerShdw>
              </a:effectLst>
              <a:latin typeface="Kabel Bk BT" pitchFamily="34" charset="0"/>
              <a:cs typeface="Arial" charset="0"/>
            </a:endParaRPr>
          </a:p>
          <a:p>
            <a:pPr>
              <a:spcBef>
                <a:spcPct val="50000"/>
              </a:spcBef>
              <a:defRPr/>
            </a:pPr>
            <a:endParaRPr lang="en-US" altLang="en-US" sz="1000" b="1">
              <a:solidFill>
                <a:srgbClr val="66FF33"/>
              </a:solidFill>
              <a:effectLst>
                <a:outerShdw blurRad="38100" dist="38100" dir="2700000" algn="tl">
                  <a:srgbClr val="000000"/>
                </a:outerShdw>
              </a:effectLst>
              <a:latin typeface="Kabel Bk BT" pitchFamily="34" charset="0"/>
              <a:cs typeface="Arial" charset="0"/>
            </a:endParaRPr>
          </a:p>
          <a:p>
            <a:pPr>
              <a:spcBef>
                <a:spcPct val="50000"/>
              </a:spcBef>
              <a:defRPr/>
            </a:pPr>
            <a:r>
              <a:rPr lang="en-US" altLang="en-US" sz="4400" b="1">
                <a:solidFill>
                  <a:srgbClr val="66FF33"/>
                </a:solidFill>
                <a:effectLst>
                  <a:outerShdw blurRad="38100" dist="38100" dir="2700000" algn="tl">
                    <a:srgbClr val="000000"/>
                  </a:outerShdw>
                </a:effectLst>
                <a:latin typeface="Kabel Bk BT" pitchFamily="34" charset="0"/>
                <a:cs typeface="Arial" charset="0"/>
              </a:rPr>
              <a:t>TO</a:t>
            </a:r>
          </a:p>
          <a:p>
            <a:pPr algn="ctr">
              <a:spcBef>
                <a:spcPct val="50000"/>
              </a:spcBef>
              <a:defRPr/>
            </a:pPr>
            <a:endParaRPr lang="en-US" altLang="en-US" sz="4400" b="1">
              <a:solidFill>
                <a:srgbClr val="FF3399"/>
              </a:solidFill>
              <a:effectLst>
                <a:outerShdw blurRad="38100" dist="38100" dir="2700000" algn="tl">
                  <a:srgbClr val="000000"/>
                </a:outerShdw>
              </a:effectLst>
              <a:latin typeface="Kabel Bk BT" pitchFamily="34" charset="0"/>
              <a:cs typeface="Arial" charset="0"/>
            </a:endParaRPr>
          </a:p>
          <a:p>
            <a:pPr>
              <a:spcBef>
                <a:spcPct val="50000"/>
              </a:spcBef>
              <a:defRPr/>
            </a:pPr>
            <a:r>
              <a:rPr lang="en-US" altLang="en-US" sz="4400" b="1">
                <a:solidFill>
                  <a:srgbClr val="66FF33"/>
                </a:solidFill>
                <a:effectLst>
                  <a:outerShdw blurRad="38100" dist="38100" dir="2700000" algn="tl">
                    <a:srgbClr val="000000"/>
                  </a:outerShdw>
                </a:effectLst>
                <a:latin typeface="Kabel Bk BT" pitchFamily="34" charset="0"/>
                <a:cs typeface="Arial" charset="0"/>
              </a:rPr>
              <a:t>OLDEST</a:t>
            </a:r>
          </a:p>
        </p:txBody>
      </p:sp>
      <p:sp>
        <p:nvSpPr>
          <p:cNvPr id="4" name="Text Box 4"/>
          <p:cNvSpPr txBox="1">
            <a:spLocks noChangeArrowheads="1"/>
          </p:cNvSpPr>
          <p:nvPr/>
        </p:nvSpPr>
        <p:spPr bwMode="auto">
          <a:xfrm>
            <a:off x="0" y="0"/>
            <a:ext cx="9144000" cy="8239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800" b="1" u="sng">
                <a:solidFill>
                  <a:srgbClr val="FF3300"/>
                </a:solidFill>
                <a:effectLst>
                  <a:outerShdw blurRad="38100" dist="38100" dir="2700000" algn="tl">
                    <a:srgbClr val="000000"/>
                  </a:outerShdw>
                </a:effectLst>
                <a:latin typeface="Kabel Bk BT" pitchFamily="34" charset="0"/>
                <a:cs typeface="Arial" charset="0"/>
              </a:rPr>
              <a:t>LAW OF SUPERPOSITION</a:t>
            </a:r>
          </a:p>
        </p:txBody>
      </p:sp>
    </p:spTree>
    <p:extLst>
      <p:ext uri="{BB962C8B-B14F-4D97-AF65-F5344CB8AC3E}">
        <p14:creationId xmlns:p14="http://schemas.microsoft.com/office/powerpoint/2010/main" val="411384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ssilchart"/>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152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MCAN00728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64013"/>
            <a:ext cx="27432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17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8595" y="1295400"/>
            <a:ext cx="8382000" cy="3124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4675" indent="-233363">
              <a:spcAft>
                <a:spcPts val="1200"/>
              </a:spcAft>
              <a:buFont typeface="+mj-lt"/>
              <a:buAutoNum type="arabicPeriod"/>
            </a:pPr>
            <a:r>
              <a:rPr lang="en-US" altLang="en-US" b="1" dirty="0" smtClean="0">
                <a:solidFill>
                  <a:srgbClr val="4482E8"/>
                </a:solidFill>
              </a:rPr>
              <a:t>Relative Dating -</a:t>
            </a:r>
            <a:r>
              <a:rPr lang="en-US" altLang="en-US" b="1" dirty="0" smtClean="0">
                <a:solidFill>
                  <a:schemeClr val="accent1"/>
                </a:solidFill>
              </a:rPr>
              <a:t> </a:t>
            </a:r>
            <a:r>
              <a:rPr lang="en-US" dirty="0"/>
              <a:t>used to tell which of two fossils is older (looking at the rock layers)</a:t>
            </a:r>
          </a:p>
          <a:p>
            <a:pPr marL="341312" indent="0">
              <a:spcAft>
                <a:spcPts val="1200"/>
              </a:spcAft>
              <a:buNone/>
            </a:pPr>
            <a:r>
              <a:rPr lang="en-US" altLang="en-US" b="1" dirty="0" smtClean="0">
                <a:solidFill>
                  <a:srgbClr val="4482E8"/>
                </a:solidFill>
              </a:rPr>
              <a:t>2. Absolute Dating -</a:t>
            </a:r>
            <a:r>
              <a:rPr lang="en-US" altLang="en-US" b="1" dirty="0" smtClean="0">
                <a:solidFill>
                  <a:schemeClr val="accent1"/>
                </a:solidFill>
              </a:rPr>
              <a:t> </a:t>
            </a:r>
            <a:r>
              <a:rPr lang="en-US" dirty="0"/>
              <a:t>measuring the radioactive elements in the fossils (gives an actual age)</a:t>
            </a:r>
            <a:endParaRPr lang="en-US" sz="2800" dirty="0"/>
          </a:p>
        </p:txBody>
      </p:sp>
      <p:sp>
        <p:nvSpPr>
          <p:cNvPr id="4" name="Title 3"/>
          <p:cNvSpPr>
            <a:spLocks noGrp="1"/>
          </p:cNvSpPr>
          <p:nvPr>
            <p:ph type="title"/>
          </p:nvPr>
        </p:nvSpPr>
        <p:spPr/>
        <p:txBody>
          <a:bodyPr/>
          <a:lstStyle/>
          <a:p>
            <a:r>
              <a:rPr lang="en-US" b="1" dirty="0" smtClean="0">
                <a:solidFill>
                  <a:schemeClr val="accent6">
                    <a:lumMod val="75000"/>
                  </a:schemeClr>
                </a:solidFill>
                <a:latin typeface="MV Boli" panose="02000500030200090000" pitchFamily="2" charset="0"/>
                <a:cs typeface="MV Boli" panose="02000500030200090000" pitchFamily="2" charset="0"/>
              </a:rPr>
              <a:t>How to Date Fossils</a:t>
            </a:r>
            <a:endParaRPr lang="en-US" b="1" dirty="0">
              <a:solidFill>
                <a:schemeClr val="accent6">
                  <a:lumMod val="75000"/>
                </a:schemeClr>
              </a:solidFill>
              <a:latin typeface="MV Boli" panose="02000500030200090000" pitchFamily="2" charset="0"/>
              <a:cs typeface="MV Boli" panose="02000500030200090000" pitchFamily="2" charset="0"/>
            </a:endParaRPr>
          </a:p>
        </p:txBody>
      </p:sp>
      <p:pic>
        <p:nvPicPr>
          <p:cNvPr id="21506" name="Picture 2" descr="http://ts2.mm.bing.net/th?id=HN.607986821678436165&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4428"/>
            <a:ext cx="37719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visualphotos.com/photo/2x5674564/fossil_ammonite_in_limestone_dating_from_devonian_period_morocco_ESY-000026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3676650" cy="287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0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258763"/>
            <a:ext cx="8382000" cy="1311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i="1" dirty="0" smtClean="0"/>
              <a:t>Interpreting the fossil Record (Relative Dating)</a:t>
            </a:r>
          </a:p>
        </p:txBody>
      </p:sp>
      <p:sp>
        <p:nvSpPr>
          <p:cNvPr id="3" name="Rectangle 3"/>
          <p:cNvSpPr txBox="1">
            <a:spLocks noChangeArrowheads="1"/>
          </p:cNvSpPr>
          <p:nvPr/>
        </p:nvSpPr>
        <p:spPr>
          <a:xfrm>
            <a:off x="381000" y="1981200"/>
            <a:ext cx="83820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b="1" u="sng" dirty="0" smtClean="0">
                <a:solidFill>
                  <a:schemeClr val="accent6">
                    <a:lumMod val="75000"/>
                  </a:schemeClr>
                </a:solidFill>
              </a:rPr>
              <a:t>Correlation</a:t>
            </a:r>
            <a:r>
              <a:rPr lang="en-US" altLang="en-US" b="1" dirty="0" smtClean="0">
                <a:solidFill>
                  <a:schemeClr val="accent1"/>
                </a:solidFill>
              </a:rPr>
              <a:t> – relating fossils to specific areas and rock layers</a:t>
            </a:r>
          </a:p>
          <a:p>
            <a:pPr>
              <a:lnSpc>
                <a:spcPct val="90000"/>
              </a:lnSpc>
              <a:buFontTx/>
              <a:buNone/>
            </a:pPr>
            <a:endParaRPr lang="en-US" altLang="en-US" b="1" dirty="0" smtClean="0">
              <a:solidFill>
                <a:schemeClr val="accent1"/>
              </a:solidFill>
            </a:endParaRPr>
          </a:p>
          <a:p>
            <a:pPr>
              <a:lnSpc>
                <a:spcPct val="90000"/>
              </a:lnSpc>
            </a:pPr>
            <a:r>
              <a:rPr lang="en-US" altLang="en-US" b="1" u="sng" dirty="0" smtClean="0">
                <a:solidFill>
                  <a:schemeClr val="accent6">
                    <a:lumMod val="75000"/>
                  </a:schemeClr>
                </a:solidFill>
              </a:rPr>
              <a:t>Index Fossils </a:t>
            </a:r>
            <a:r>
              <a:rPr lang="en-US" altLang="en-US" b="1" dirty="0" smtClean="0">
                <a:solidFill>
                  <a:schemeClr val="accent1"/>
                </a:solidFill>
              </a:rPr>
              <a:t>– </a:t>
            </a:r>
            <a:r>
              <a:rPr lang="en-US" altLang="en-US" sz="3400" b="1" dirty="0" smtClean="0">
                <a:solidFill>
                  <a:schemeClr val="accent1"/>
                </a:solidFill>
                <a:cs typeface="Times New Roman" pitchFamily="18" charset="0"/>
              </a:rPr>
              <a:t>fossils which existed in a relatively short period of time and over large area</a:t>
            </a:r>
          </a:p>
          <a:p>
            <a:pPr>
              <a:lnSpc>
                <a:spcPct val="90000"/>
              </a:lnSpc>
            </a:pPr>
            <a:endParaRPr lang="en-US" altLang="en-US" b="1" dirty="0" smtClean="0">
              <a:solidFill>
                <a:schemeClr val="accent1"/>
              </a:solidFill>
            </a:endParaRPr>
          </a:p>
          <a:p>
            <a:pPr>
              <a:lnSpc>
                <a:spcPct val="90000"/>
              </a:lnSpc>
            </a:pPr>
            <a:r>
              <a:rPr lang="en-US" altLang="en-US" b="1" u="sng" dirty="0" smtClean="0">
                <a:solidFill>
                  <a:schemeClr val="accent6">
                    <a:lumMod val="75000"/>
                  </a:schemeClr>
                </a:solidFill>
              </a:rPr>
              <a:t>Geologic Timetable </a:t>
            </a:r>
            <a:r>
              <a:rPr lang="en-US" altLang="en-US" b="1" dirty="0" smtClean="0">
                <a:solidFill>
                  <a:schemeClr val="accent1"/>
                </a:solidFill>
              </a:rPr>
              <a:t>– divides time into eons, eras, periods, and epochs</a:t>
            </a:r>
            <a:r>
              <a:rPr lang="en-US" altLang="en-US" dirty="0" smtClean="0">
                <a:solidFill>
                  <a:schemeClr val="accent1"/>
                </a:solidFill>
              </a:rPr>
              <a:t> </a:t>
            </a:r>
            <a:endParaRPr lang="en-US" altLang="en-US" b="1" dirty="0" smtClean="0">
              <a:solidFill>
                <a:schemeClr val="accent1"/>
              </a:solidFill>
            </a:endParaRPr>
          </a:p>
        </p:txBody>
      </p:sp>
      <p:sp>
        <p:nvSpPr>
          <p:cNvPr id="4" name="Line 4"/>
          <p:cNvSpPr>
            <a:spLocks noChangeShapeType="1"/>
          </p:cNvSpPr>
          <p:nvPr/>
        </p:nvSpPr>
        <p:spPr bwMode="auto">
          <a:xfrm>
            <a:off x="457200" y="1676400"/>
            <a:ext cx="84582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37062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17_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20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7638"/>
            <a:ext cx="8229600" cy="4525963"/>
          </a:xfrm>
        </p:spPr>
        <p:txBody>
          <a:bodyPr>
            <a:normAutofit/>
          </a:bodyPr>
          <a:lstStyle/>
          <a:p>
            <a:pPr marL="0" indent="0">
              <a:buNone/>
            </a:pPr>
            <a:r>
              <a:rPr lang="en-US" sz="2800" b="1" u="sng" dirty="0" smtClean="0"/>
              <a:t>Homologous structures</a:t>
            </a:r>
            <a:r>
              <a:rPr lang="en-US" sz="2800" dirty="0" smtClean="0"/>
              <a:t>: Body </a:t>
            </a:r>
            <a:r>
              <a:rPr lang="en-US" sz="2800" dirty="0"/>
              <a:t>parts that are alike in structure or function because the species in question share a common ancestor.</a:t>
            </a:r>
          </a:p>
          <a:p>
            <a:pPr marL="0" indent="0">
              <a:buNone/>
            </a:pPr>
            <a:r>
              <a:rPr lang="en-US" sz="2800" dirty="0" smtClean="0"/>
              <a:t> </a:t>
            </a:r>
            <a:endParaRPr lang="en-US" sz="2800" b="1" dirty="0"/>
          </a:p>
        </p:txBody>
      </p:sp>
      <p:pic>
        <p:nvPicPr>
          <p:cNvPr id="4" name="Picture 2" descr="img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762250"/>
            <a:ext cx="61245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74638"/>
            <a:ext cx="8229600" cy="1143000"/>
          </a:xfrm>
          <a:prstGeom prst="rect">
            <a:avLst/>
          </a:prstGeom>
          <a:solidFill>
            <a:schemeClr val="accent2">
              <a:lumMod val="20000"/>
              <a:lumOff val="8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5">
                    <a:lumMod val="50000"/>
                  </a:schemeClr>
                </a:solidFill>
                <a:latin typeface="MV Boli" panose="02000500030200090000" pitchFamily="2" charset="0"/>
                <a:cs typeface="MV Boli" panose="02000500030200090000" pitchFamily="2" charset="0"/>
              </a:rPr>
              <a:t>Evidence #2</a:t>
            </a:r>
            <a:r>
              <a:rPr lang="en-US" b="1" dirty="0" smtClean="0">
                <a:solidFill>
                  <a:schemeClr val="accent5">
                    <a:lumMod val="50000"/>
                  </a:schemeClr>
                </a:solidFill>
                <a:latin typeface="MV Boli" panose="02000500030200090000" pitchFamily="2" charset="0"/>
                <a:cs typeface="MV Boli" panose="02000500030200090000" pitchFamily="2" charset="0"/>
              </a:rPr>
              <a:t>: Body Structure</a:t>
            </a:r>
            <a:endParaRPr lang="en-US" b="1" dirty="0">
              <a:solidFill>
                <a:schemeClr val="accent5">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39152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88" y="28353"/>
            <a:ext cx="8229600" cy="1143000"/>
          </a:xfrm>
        </p:spPr>
        <p:txBody>
          <a:bodyPr/>
          <a:lstStyle/>
          <a:p>
            <a:r>
              <a:rPr lang="en-US" b="1" dirty="0" smtClean="0">
                <a:solidFill>
                  <a:schemeClr val="accent6">
                    <a:lumMod val="75000"/>
                  </a:schemeClr>
                </a:solidFill>
                <a:latin typeface="MV Boli" panose="02000500030200090000" pitchFamily="2" charset="0"/>
                <a:cs typeface="MV Boli" panose="02000500030200090000" pitchFamily="2" charset="0"/>
              </a:rPr>
              <a:t>Analogous Structures</a:t>
            </a:r>
            <a:endParaRPr lang="en-US" b="1" dirty="0">
              <a:solidFill>
                <a:schemeClr val="accent6">
                  <a:lumMod val="75000"/>
                </a:schemeClr>
              </a:solidFill>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304800" y="960437"/>
            <a:ext cx="8229600" cy="4525963"/>
          </a:xfrm>
        </p:spPr>
        <p:txBody>
          <a:bodyPr>
            <a:normAutofit/>
          </a:bodyPr>
          <a:lstStyle/>
          <a:p>
            <a:r>
              <a:rPr lang="en-US" altLang="en-US" sz="2800" dirty="0" smtClean="0"/>
              <a:t>Structures with different structures but serve the same function.</a:t>
            </a:r>
          </a:p>
          <a:p>
            <a:r>
              <a:rPr lang="en-US" sz="2800" dirty="0" smtClean="0"/>
              <a:t>Suggests different lines of evolution, meaning they came from MANY ORGANISMS!</a:t>
            </a:r>
            <a:endParaRPr lang="en-US" sz="2800" dirty="0"/>
          </a:p>
          <a:p>
            <a:endParaRPr lang="en-US" altLang="en-US" sz="2800" dirty="0" smtClean="0"/>
          </a:p>
          <a:p>
            <a:pPr marL="0" lvl="1" indent="0">
              <a:buNone/>
            </a:pPr>
            <a:endParaRPr lang="en-US" altLang="en-US" dirty="0"/>
          </a:p>
          <a:p>
            <a:pPr marL="1371600" lvl="2" indent="-457200"/>
            <a:endParaRPr lang="en-US" altLang="en-US" sz="2800" dirty="0"/>
          </a:p>
        </p:txBody>
      </p:sp>
      <p:pic>
        <p:nvPicPr>
          <p:cNvPr id="5" name="Picture 6" descr="T01022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019" y="2854716"/>
            <a:ext cx="4361301" cy="400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 y="3356090"/>
            <a:ext cx="4572000" cy="3046988"/>
          </a:xfrm>
          <a:prstGeom prst="rect">
            <a:avLst/>
          </a:prstGeom>
        </p:spPr>
        <p:txBody>
          <a:bodyPr>
            <a:spAutoFit/>
          </a:bodyPr>
          <a:lstStyle/>
          <a:p>
            <a:pPr marL="0" lvl="1" indent="0">
              <a:buNone/>
            </a:pPr>
            <a:r>
              <a:rPr lang="en-US" altLang="en-US" sz="3200" dirty="0"/>
              <a:t>Ex: </a:t>
            </a:r>
            <a:r>
              <a:rPr lang="en-US" altLang="en-US" sz="3200" b="1" dirty="0"/>
              <a:t>wing of an insect and the wing of a bird</a:t>
            </a:r>
            <a:r>
              <a:rPr lang="en-US" altLang="en-US" sz="3200" dirty="0"/>
              <a:t> </a:t>
            </a:r>
            <a:endParaRPr lang="en-US" altLang="en-US" sz="3200" b="1" dirty="0">
              <a:solidFill>
                <a:schemeClr val="accent1"/>
              </a:solidFill>
            </a:endParaRPr>
          </a:p>
          <a:p>
            <a:pPr marL="0" lvl="2" indent="0">
              <a:buNone/>
            </a:pPr>
            <a:r>
              <a:rPr lang="en-US" altLang="en-US" sz="3200" b="1" dirty="0">
                <a:solidFill>
                  <a:schemeClr val="accent1"/>
                </a:solidFill>
              </a:rPr>
              <a:t>Both wings are used for flying, but they are made of completely different materials. </a:t>
            </a:r>
            <a:endParaRPr lang="en-US" dirty="0"/>
          </a:p>
        </p:txBody>
      </p:sp>
    </p:spTree>
    <p:extLst>
      <p:ext uri="{BB962C8B-B14F-4D97-AF65-F5344CB8AC3E}">
        <p14:creationId xmlns:p14="http://schemas.microsoft.com/office/powerpoint/2010/main" val="2078692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Related organisms resemble each other during embryology (formation of the embryo)</a:t>
            </a:r>
            <a:endParaRPr lang="en-US" dirty="0"/>
          </a:p>
        </p:txBody>
      </p:sp>
      <p:pic>
        <p:nvPicPr>
          <p:cNvPr id="5122" name="Picture 2" descr="img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0"/>
            <a:ext cx="635746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74638"/>
            <a:ext cx="8229600" cy="1143000"/>
          </a:xfrm>
          <a:prstGeom prst="rect">
            <a:avLst/>
          </a:prstGeom>
          <a:solidFill>
            <a:schemeClr val="accent2">
              <a:lumMod val="20000"/>
              <a:lumOff val="8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5">
                    <a:lumMod val="50000"/>
                  </a:schemeClr>
                </a:solidFill>
                <a:latin typeface="MV Boli" panose="02000500030200090000" pitchFamily="2" charset="0"/>
                <a:cs typeface="MV Boli" panose="02000500030200090000" pitchFamily="2" charset="0"/>
              </a:rPr>
              <a:t>Evidence #3</a:t>
            </a:r>
            <a:r>
              <a:rPr lang="en-US" b="1" dirty="0" smtClean="0">
                <a:solidFill>
                  <a:schemeClr val="accent5">
                    <a:lumMod val="50000"/>
                  </a:schemeClr>
                </a:solidFill>
                <a:latin typeface="MV Boli" panose="02000500030200090000" pitchFamily="2" charset="0"/>
                <a:cs typeface="MV Boli" panose="02000500030200090000" pitchFamily="2" charset="0"/>
              </a:rPr>
              <a:t>: Embryology</a:t>
            </a:r>
            <a:endParaRPr lang="en-US" b="1" dirty="0">
              <a:solidFill>
                <a:schemeClr val="accent5">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58298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078" y="1457349"/>
            <a:ext cx="5739843" cy="49667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
          <p:cNvGrpSpPr>
            <a:grpSpLocks/>
          </p:cNvGrpSpPr>
          <p:nvPr/>
        </p:nvGrpSpPr>
        <p:grpSpPr bwMode="auto">
          <a:xfrm>
            <a:off x="554923" y="1137746"/>
            <a:ext cx="7009986" cy="503692"/>
            <a:chOff x="1440" y="756"/>
            <a:chExt cx="9614" cy="6159"/>
          </a:xfrm>
        </p:grpSpPr>
        <p:sp>
          <p:nvSpPr>
            <p:cNvPr id="5" name="Text Box 4"/>
            <p:cNvSpPr txBox="1">
              <a:spLocks noChangeArrowheads="1"/>
            </p:cNvSpPr>
            <p:nvPr/>
          </p:nvSpPr>
          <p:spPr bwMode="auto">
            <a:xfrm>
              <a:off x="2665" y="756"/>
              <a:ext cx="8389" cy="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Fish      Salamander   Tortoise     Chick         Calf          Human</a:t>
              </a:r>
              <a:endParaRPr kumimoji="0" lang="en-US" alt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1440" y="2023"/>
              <a:ext cx="266" cy="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endParaRPr lang="en-US" sz="2000"/>
            </a:p>
          </p:txBody>
        </p:sp>
      </p:grpSp>
      <p:sp>
        <p:nvSpPr>
          <p:cNvPr id="7" name="Rectangle 5"/>
          <p:cNvSpPr>
            <a:spLocks noChangeArrowheads="1"/>
          </p:cNvSpPr>
          <p:nvPr/>
        </p:nvSpPr>
        <p:spPr bwMode="auto">
          <a:xfrm>
            <a:off x="1181100" y="292637"/>
            <a:ext cx="6781800" cy="707886"/>
          </a:xfrm>
          <a:prstGeom prst="rect">
            <a:avLst/>
          </a:prstGeom>
          <a:solidFill>
            <a:schemeClr val="accent3">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Comparative Embryology</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0" y="4924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57650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en-US" sz="3600" b="1" dirty="0" smtClean="0">
                <a:solidFill>
                  <a:srgbClr val="7030A0"/>
                </a:solidFill>
                <a:latin typeface="Segoe Print" panose="02000600000000000000" pitchFamily="2" charset="0"/>
                <a:cs typeface="MV Boli" panose="02000500030200090000" pitchFamily="2" charset="0"/>
              </a:rPr>
              <a:t>Remember….this was the 1800s!</a:t>
            </a:r>
            <a:endParaRPr lang="en-US" sz="3600" b="1" dirty="0">
              <a:solidFill>
                <a:srgbClr val="7030A0"/>
              </a:solidFill>
              <a:latin typeface="Segoe Print" panose="02000600000000000000" pitchFamily="2" charset="0"/>
              <a:cs typeface="MV Boli" panose="02000500030200090000" pitchFamily="2" charset="0"/>
            </a:endParaRPr>
          </a:p>
        </p:txBody>
      </p:sp>
      <p:sp>
        <p:nvSpPr>
          <p:cNvPr id="3" name="Content Placeholder 2"/>
          <p:cNvSpPr>
            <a:spLocks noGrp="1"/>
          </p:cNvSpPr>
          <p:nvPr>
            <p:ph idx="1"/>
          </p:nvPr>
        </p:nvSpPr>
        <p:spPr/>
        <p:txBody>
          <a:bodyPr>
            <a:normAutofit fontScale="92500" lnSpcReduction="10000"/>
          </a:bodyPr>
          <a:lstStyle/>
          <a:p>
            <a:pPr lvl="0"/>
            <a:r>
              <a:rPr lang="en-US" dirty="0"/>
              <a:t>Darwin did </a:t>
            </a:r>
            <a:r>
              <a:rPr lang="en-US" b="1" i="1" u="sng" dirty="0">
                <a:solidFill>
                  <a:srgbClr val="7030A0"/>
                </a:solidFill>
              </a:rPr>
              <a:t>not</a:t>
            </a:r>
            <a:r>
              <a:rPr lang="en-US" dirty="0"/>
              <a:t> know anything about genes or mutations, so he could not explain what caused variations or how they were passed on, but </a:t>
            </a:r>
            <a:r>
              <a:rPr lang="en-US" b="1" dirty="0"/>
              <a:t>today, we know two major sources of Variations:</a:t>
            </a:r>
            <a:endParaRPr lang="en-US" dirty="0"/>
          </a:p>
          <a:p>
            <a:pPr marL="400050" lvl="1" indent="0">
              <a:buNone/>
            </a:pPr>
            <a:r>
              <a:rPr lang="en-US" b="1" dirty="0"/>
              <a:t>1. “Genetic Shuffling”</a:t>
            </a:r>
            <a:r>
              <a:rPr lang="en-US" dirty="0"/>
              <a:t> – random assortment of genes during meiosis and fertilization.</a:t>
            </a:r>
          </a:p>
          <a:p>
            <a:pPr marL="400050" lvl="1" indent="0">
              <a:buNone/>
            </a:pPr>
            <a:r>
              <a:rPr lang="en-US" b="1" dirty="0"/>
              <a:t>2. Mutations:</a:t>
            </a:r>
            <a:r>
              <a:rPr lang="en-US" dirty="0"/>
              <a:t> (change in the normal DNA sequence)</a:t>
            </a:r>
          </a:p>
          <a:p>
            <a:r>
              <a:rPr lang="en-US" dirty="0" smtClean="0"/>
              <a:t>Nearly </a:t>
            </a:r>
            <a:r>
              <a:rPr lang="en-US" dirty="0"/>
              <a:t>all mutations are harmful, but a few mutations </a:t>
            </a:r>
            <a:r>
              <a:rPr lang="en-US" dirty="0" smtClean="0"/>
              <a:t>can </a:t>
            </a:r>
            <a:r>
              <a:rPr lang="en-US" dirty="0"/>
              <a:t>be </a:t>
            </a:r>
            <a:r>
              <a:rPr lang="en-US" dirty="0" smtClean="0"/>
              <a:t>beneficial </a:t>
            </a:r>
            <a:r>
              <a:rPr lang="en-US" dirty="0"/>
              <a:t>to the survival of the organism</a:t>
            </a:r>
          </a:p>
          <a:p>
            <a:endParaRPr lang="en-US" dirty="0"/>
          </a:p>
        </p:txBody>
      </p:sp>
    </p:spTree>
    <p:extLst>
      <p:ext uri="{BB962C8B-B14F-4D97-AF65-F5344CB8AC3E}">
        <p14:creationId xmlns:p14="http://schemas.microsoft.com/office/powerpoint/2010/main" val="653503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2103437"/>
            <a:ext cx="4038600" cy="4525963"/>
          </a:xfrm>
        </p:spPr>
        <p:txBody>
          <a:bodyPr/>
          <a:lstStyle/>
          <a:p>
            <a:r>
              <a:rPr lang="en-US" dirty="0"/>
              <a:t>All organisms have the same four Nitrogenous Bases (A, T, G, C)</a:t>
            </a:r>
          </a:p>
          <a:p>
            <a:r>
              <a:rPr lang="en-US" dirty="0" smtClean="0"/>
              <a:t>Proteins </a:t>
            </a:r>
            <a:r>
              <a:rPr lang="en-US" dirty="0"/>
              <a:t>in all organisms are made from the same 20 amino acids</a:t>
            </a:r>
          </a:p>
          <a:p>
            <a:endParaRPr lang="en-US" dirty="0"/>
          </a:p>
        </p:txBody>
      </p:sp>
      <p:sp>
        <p:nvSpPr>
          <p:cNvPr id="4" name="Title 1"/>
          <p:cNvSpPr txBox="1">
            <a:spLocks/>
          </p:cNvSpPr>
          <p:nvPr/>
        </p:nvSpPr>
        <p:spPr>
          <a:xfrm>
            <a:off x="418214" y="381000"/>
            <a:ext cx="8229600" cy="1143000"/>
          </a:xfrm>
          <a:prstGeom prst="rect">
            <a:avLst/>
          </a:prstGeom>
          <a:solidFill>
            <a:schemeClr val="accent2">
              <a:lumMod val="20000"/>
              <a:lumOff val="8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dirty="0" smtClean="0">
                <a:solidFill>
                  <a:schemeClr val="accent5">
                    <a:lumMod val="50000"/>
                  </a:schemeClr>
                </a:solidFill>
                <a:latin typeface="MV Boli" panose="02000500030200090000" pitchFamily="2" charset="0"/>
                <a:cs typeface="MV Boli" panose="02000500030200090000" pitchFamily="2" charset="0"/>
              </a:rPr>
              <a:t>Evidence #4</a:t>
            </a:r>
            <a:r>
              <a:rPr lang="en-US" sz="4000" b="1" dirty="0" smtClean="0">
                <a:solidFill>
                  <a:schemeClr val="accent5">
                    <a:lumMod val="50000"/>
                  </a:schemeClr>
                </a:solidFill>
                <a:latin typeface="MV Boli" panose="02000500030200090000" pitchFamily="2" charset="0"/>
                <a:cs typeface="MV Boli" panose="02000500030200090000" pitchFamily="2" charset="0"/>
              </a:rPr>
              <a:t>: Similarities in DNA</a:t>
            </a:r>
            <a:endParaRPr lang="en-US" sz="4000" b="1" dirty="0">
              <a:solidFill>
                <a:schemeClr val="accent5">
                  <a:lumMod val="50000"/>
                </a:schemeClr>
              </a:solidFill>
              <a:latin typeface="MV Boli" panose="02000500030200090000" pitchFamily="2" charset="0"/>
              <a:cs typeface="MV Boli" panose="02000500030200090000" pitchFamily="2" charset="0"/>
            </a:endParaRPr>
          </a:p>
        </p:txBody>
      </p:sp>
      <p:sp>
        <p:nvSpPr>
          <p:cNvPr id="6" name="AutoShape 2" descr="data:image/jpeg;base64,/9j/4AAQSkZJRgABAQEAYABgAAD/2wBDAAoHBwkHBgoJCAkLCwoMDxkQDw4ODx4WFxIZJCAmJSMgIyIoLTkwKCo2KyIjMkQyNjs9QEBAJjBGS0U+Sjk/QD3/2wBDAQsLCw8NDx0QEB09KSMpPT09PT09PT09PT09PT09PT09PT09PT09PT09PT09PT09PT09PT09PT09PT09PT09PT3/wAARCAC2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mfGarOcmppOpqLbXrhEiNAFSbKVUoLuIiDcOKe6AU5UpStAXISooVMmpStJjFAXEdMdqQLUpbNIRmkK4hWpFGKQDFPGKZMmKKmSmLipFFBkyZBmptoxUcYqcLmgxbISlRsuKtFKjdeaYlIqMvNOVcVLszRtoBsQYxTXxjpTiKaRxQJEJHNFPIpCKZQw00qKtW9sJXBm3JEerAZ/KriCyjkGyCRo0YeY8mCf/ANVS5JBcx1jMjhIwWc9ABW7ptrYaZqkUeoKs8wGWVjhEJHGfWrUGoNb27G0Q25B4RQC7fpWXLqF7d+abxd5Qbv3ihjjtjIzWbmF3IZM07XDyHhSxyyZCj6GikguPMaNpYJJGXIK54X+lFClENTLcc0gWpGHNJitDquN20Yp1LtoASgjilxQaQxlJSmmmmMUU9Rk1GDzTxQJkjIR0FAGOtKjnpTtueTQQ2NAOasIpyKjFTR8kUGbZPGpqwoqGKrS9KDCQ0jioHHNWWqNhmmTcr4oxUpWm4xQO5GwpYreW5lEcMbO57KK24dNt9OhFxrIbcyh0tx1256n/AAqv9vn1O7a2tIzbWDAoEjwpx/eNQ6iWw0Z0Vn50ojMqqScEhScVdg0qz8wrLJcSMpGFjQfvM+gJzj9ahj06GTU3hF2CuDh0Xjj9Pxq/pmqjTNQt13LLGGxyM4/2vyzWU6jjuMW7027njYxNC3mD9wsh8tlHpjtWW63lo0Ed2rIN/CY4apNSuIZteluLO9m2sxOX+UA98e1aba9q0UMPneVLEwO5WjDh/TJNRLmsa05Rj8SuYUshm1NpGDKIzuK9ABViPVJNSlhiu3RBH9zav3vY1dMcOt6deNpSbZ4wHltm+8ADzsPce1YSWT/YZLyRhHEhwpbgsfaiUYVKb59P0Kpxcp2gv+GN6eyivsbGFsGOWbH7sn0I6/lRWCl5ea7MlvG8dvCg5d84Bx3x60Vw051YR5Ze952Z6McNhrXlKz+X6kDjmm0rHrUe6vYOFDqKbupN9BQ+kpuaQmgBxpjc0ZpetA9hoGDT1GaAKkRcmgTY9FzUyr60oUbRTgtBi2CxipBF3oValCUGbYKMjip1OBUYGOBTgMdaZmx5Oas2unXF3/q02rgsWbgYHU+9SwaXIbaO4cDdK2IYj/HgZJPtT7LUpbzWpDKfLjI8tSq8gY+6KyqVow3YKLZnO0akiONnU9HfgcDJ49PxpbXUPKETgwqch+YgcEf1qaaeKGSSGCBWg3HiVfmz0zx0pl4GtLS3uIraEpOxyu3IGP5VE+a12UrGpc3ttrkSzyWu+WXrKzFeBwelMlsrIWotLS9EInAZWuccjsM9RVJp0ttllc2XE2GDwNg4PP0Iz2Nbd14RGo3RuIZla5WPYYv4Bxxx2+lcsMTBuyepSVzLstDmtJplvlEYKEJICGQ+4IrJuY5PtVq0ch8mTh5NgO1c9a2oJbvSrZLC4cfM+Ht3wQ56FcH+dUtUs472/R4HUIgBkVm+4M8ccA+manFylKKYmramJJGzXEkaKzsGIwBk1oadeTWFsyLE5cv8ylT09MUt5rUsryxlTEyuV3DglR0rVi19Wsfs9mAzkLkEYKgdcnvzXT7aUlblO54WCim5r+vmVndLWBL/AElZIp2JM0cuP3fqfoRWTqNx/bSQjcweNTgR8h+/51uahrNxK0UiyKLNpOjArkY6dMU77In2+2vbdoBIpDoduFx67RwfTPrWaXN8RlUXsZc0NmYmlqbn/R0GXJ3Ko4B4orQ8RWH9n38V7asqLPnITjY+BkfkfzzRXZGKaXKc83Kb5m9zmpD1qAvU0g5NQFao6ohupc0BaNtBQuaXNAWl20CuIOtSgUirUyR5oJbGKuTUqLzTxHUqJQQxFWpVFKqVPbW7XM6RR43Mcc9vei5DHW1rJcMVjA4GSScAVrx6ZaW6f6UZWk3KgAIUEnp74qV9QttJtIGsUDbJykrsMliF4+mc/pU2p3JdoZ3jS3LqHk8wAhjjgheaxcm9iWu5WmgMML+UqxyiQIEZgOO4/D1+lU4ruW3SUMinbKIl8xA2BjOaj1+8XUfKuUR/kkwy+uV6+2cVf0+4jFkly92g3OIgGUH5gTyR3wMfnUtsr2do8xal1WOEmS9spZ2iUbXHyZBxj8MVSkvrfXriC7t4Yra4iOGiduJueOR39yKfe6tHqFkqT7mV852L5ezB4GO/41mSWscNnLJZ+XLM5CIFOHjHX8fTIrCtQVWPvrQUJuL03LWr2eyXz4kKrIcOhHKP6H61U1JwqRWglUlHwQPyJJqCDVbu1E9rcHzI2TLpKT8rexP3TU9pYNOft9lG89ug/eITll/vcdx7iii3Gmqbd7dfLzFNJy5i/pU00upTXgANrbDLKRkDsuB9efwpj3moQWsktpck3U5+bysfuwDksD39KlhhjitreziGXufmn3HBUjkfTA5rD1bUXvdSeZXbah2xHPRR0rh9g8XipSWiWm3b/N3+Vjoa9lSt1ZONRN3fDzAzXZGd44yff0qw73ltI8c8G0SINwcZyM5PP8sVDpdodWguvLKR3SYYNnGR3OPr6VPaWk73B0vUDKZFUmNw2CG68+x5rdOdJ8lX7zlTtuY+ow7LnzFYvFKNyOfpyD7jvUdrctaXKTLztOSPUela1lo80t1cWs8iQ25jYoScjcASD9f8TWIyFGZT1Bwa9OnLmVmVpsdhdRJfRNAhRLQp5ymQcgkcAGqNhFd2+kIgRSFYmGXbuwv+Ge/rUOkX8biO3upim04DN90j0reu7m3vbKELPDFPANo2uNuO/wCFZSp2lcftX7P2b73MHUEf+xIwQ52TcluoJB/n/SimazqLXCx23nRyBW3N5SgIDjt6n3oropq0SY7GHKPmNRbasuvJqPafSg6EyPbShalEdP8AKoC5BtoC1ZEXtS+T7UCbIkTJ6VYRcUImK0bLybYefdW4nUjCRlyvOfvZFJsCTTNIe/nRMhS/I3HaAB3J7CopZ4raVovIRSuQdwyQRx3rc1HU7HTHvrO3scz+b5J8yRmBjABzngg5x09KxdUuo7vVvtsKBS4WR0I4D4+Ye4z/ADrOMm3toFjan0cwaGzyWbieKJbt5gOME4Mf4KQfzplolpb3UcVyb1rpoVlLWyBhHu6DGMnAIJNZS6nN/aEt6xBmm3iQ9mDDBGOmMGui0/U47DTdPlkUjz/3cl0hKkBDhVfAJ6Y6YzUPmSCyMx7SGGS4XSLm4lljfbPG0OQSD1xz71RvDcGfN0HEhGcuuCR61o3enuPF0U+ECyzJKPLyFwee/TNUdJ8mWKczyKDCN0nm5wBn885qou2rIktCoyGVGRWKsRx7nsKWwdYolX50Ky/MWYc+owfz/CtS80cpDHc2MiXETjJCH5lxz0PNVooDbaiiQwo6kK7mRRmTcASMnoMGpqSW6NaXvRcRn2W5luWgRXlkTjgc0LaOjje4icH1+YfTFdSbu3RmEYgtXjOdjMAHHsfpxXM3zW8V48kNy8wYY2bcbfbOe3tXnxxmKrScacOVdOr/AMjGpSUFvqOvIpNYtFAzcugVlbd87Z4I9yO4NY15c/2NcRrZtKsgJG8Egxke475qxHcSW7h4GMbZ3ZX19a1Htm1KCO5VoWkk5eOZfkznn8e+K6FSqQheo9SIytuZ7ajLqVk8oIkuEQefKBy4zjd/jWWa2ra6t4byS3t4U8pwYpI1OAwPU5/l71R1ew/szUpbcEsgw0bHqVIyP0NdVCStylyk5bho2oHTNXt7nJ2K4EgHde4r0Yo19qMFzbmFggO4suMqe2ex9K8sx7VuaP4knsFjhuMy26HgD7wH9adakpom9jUv/CUsWosVuGMDEkFuDj2NYOuAHWJwoQbdqnb0yFFdBe69bXYWdJU45aORSWb8Olc1M73E8k0mNzsWOKKUWndkX1Km2kK+oFWNlMZa2HchA+aingfMKKpFXButOSPNKV5py8VmzewFABV7TtEvtSiaW3gLRKdpckKCfQEkAmm6fafbb2OEnCtksx6IoGWY+wAJrotU0y4urCyg09DdpbKyOsI7sdyuV9GUjms5TtoBmabotrdX/wDZ95cz2t8XKiNoMgYGeTnjvT4fD9tdl3tdQDW0a5knkiKKhPQdySfapbVf7K8UQyaheJKYoyrybt2w+WQFz3xwKl0MJe+H5LCGRPtK3AmVNwBkXbg4z3HpUtve4mU7rw3LapHLFcRXFtI23zY8/KfQg8g1rXeiJ/YRItXF4IftStzhVUj5PTlQTVLVtLntTZwM37+6uAq2xbkjuzY6CrlxrM0mv2MumSyTWt5IdqvIfLG0lXUjoFwM/Q0nJu1mC7nOX1299dz3TqEM8hk25zjPaqtX9UtDa3rxb0cKAVZPuspGVI9sGqOOa1W2gwUFmCjqxwM11Gp69L4cvxY2UMZtoGEcoKZaYgckt2PpjpXMRkCRc9M81sPr1s7pc3mnRXF4hA80ylVcr0Zl7nj2zUzV+lxx3KqX3n3Mrs0xilJKiZ9xHPGT3+tPtooJo7qGSQq92oG6MbsFWyCR6GqU08t3M09wQ0kpLMR6k0wYAIyRkY4pOLtoaKUH7sjbtYcBIllKLbgvNcRw7Bt4CqPU55yafcalFcQBfMM90H2qkoCMyjpyBg/jVCyu0WJ7SdpGhlTDbTghgcgjtVu1aOKAy3f2u4hinjCibC4JB6YzxWcl3M3Fwd0UdRnFxMrfMcIF5GOnoKpnitvxGIZ5xcWsUsac7g44PuPasM10U37qOeWrYjVpaHdEvJYMu9bkgICcBX6Zz9M1mGiOR4ZkljOHjYMPqKc4qcXF9SbGzfaWlpqgm8l0dtpCdEZh3BPA5HPXBpPFKCZra4RAUVfIaQdGYDPHr1NbsWtQalCwVo3V38zyp8fuzjkc+/QisXxDq0F1bwWNqQ6ROZJJB0ZvQewya56MZKWo7nO7M05UqXaKULXUS2CpT9ooFPxTJuRMKjYVMxC1C7UDRD/FRQuDIM9KKEWPPU0+JlSRXdA6qwJU5Ab2OK09M0JdWhDrqdhbyM5RYZpCHJ7cY71Nq3hiTSLKUzahp7SxH541l+f8sVjzxvY6i4NVttK0q3vrPS4Ybm982Eskz/IFI6Zz1z+lYV9qc2otDJcE+fHF5TSg4MgBOCcegOPwpsmpCfT7K02c2rSEvnhtxB/TFVM5PNKMUtRjgc0oUd6bnmlzVg0bmjzSRie5CK88cJWOd2CrCScZYtx0zirkWrS2FrPDeQw3F4AGtT5a7NjjDn5cZBFZllJbS6JPazzi3Z5UkSRlLAkAjacZPfPSql0IbdlW2uJJwEAaRhtBbvtB5A+tZOKb1FGN9EaF7qFvdLYPPZFDAhiljhJjRkH3MHkg8mpNUTSra0tDbWdwst3bCdWa53BMkjGMc9KxkuJWUrI+5T69am1W+W5jsRHG6/ZbUQknoxBJyPzquXawWs9SHBUZIroLTULyPQr3ZOV8nyvKIVcrljkDimahpENvpCuqyi7thGbtmztxIMjH+7wD9ajN4unaPYmGKCQXYZpmmTeG2uQE9sdfXmk2pLQS3Mk53Ek5J5J9aQnFWLyPybuRfJaD5s+UxyY/9nPtVbazdK0REmLkVt+H7+N5hp18qS2s7AbZOgPbntWBuxwaN2RiiUeZWM7npMdm7wOnkQLDGWUxCPbhccKM+pPJrg9R0+XTbtoJR7qfUV2ml64t3pkAhIeVV2yoWAYH15PT3rnfFFzbS3SrA/myZLSOH3AEgfKD7YrGldSswZhGkopDXSSIVBPIFGKWlVc0CFTJqYJxSIuKk3gUEMbjb1pC/pSM4NNoCwxjmoXOKsyR4XOaqyUFojB+eikABIopouxd0pd+t2QI63Cf+hCu+8SPY6BqqXf2K2nN5KftM90Cyx9OB1xxz0rzmC6a0uY7iPG+Jw656ZBzXeX/AInS0vLY31r5160SSTmKQxx4PzKhXkMQD1PrXLUT5kdLVznPENpA2vMumwIsVxGs0McAY5Vh1xjIz6VkXFtPaybLiGSJuuHQqf1rrdb1E2OkTalpN07TaleMrXO3a8caqMRj0x7elc3J4jvb7SjZXz/aUSQOk0uWeM+gb0PvVQcrAkUs0ZpzwyxqHkhlRG6MyEA/jUZOBWg7HQ6Ilw2l3J08Mb1ZE/1f+s8rnO3v1xnFUdaW5/tEteCNZyimQIO+P4sfxetWfDdkNQuIztLpEGkkUHBZVGcZ9zgfjUXiG1ktr9ZGgMEVzEsyRdoyeGX8GB/Ss7rmsTZpmaDg8VZsLtba7ikljEsaOGMZ6HBqn2pUGD1rW1yJuzOysbu5u21K+e6e6g+zO/2Wdi0RYsMZU8ADrVzTbjVLvw3N5S2ktysqvGsEce+Fe7bAODkDtXHafqNzptz51q4zghlYZVweoI7iu38M6lbFfOitLeCS5kWHbbDDZ6ksScha56keXWwoyvoc9r1rd5juLy28mWQfMcAeYe7Eep/CsjDBflr0fxlZwzWP2mO2jeQEJJJghlHYj15459a8+PANXSnzRFJGezEsc0KCTgVJLH82RSJ8nNbGYrJtxuwaAeOKJDu5pqmmOw8mmk04pxnNMoFYcDT1FR5p6tQKxKDihqZupjNmkLlFzzS1GKlT3pjaEclhjNQOMVaZBUTpkZoEioOGop+z5hRTRoQk8kHpXXLpkPiaCG+mmltp0hVZwhjYSKg2hxlwVOMA5GK5An5q1NHmUQ6sX2KWsHUbsfMdy8VhNaXR17bGlLrVtbT3em3GmRvpjOrLAs3zRsABvDrkZI69qv6Hqtt5d7babpkUEEFs93skbzXmlXG0knsuc4rjQMACrVhfXGm3cdzaybJU6HGfqCO4pOmmiWdBo93rOuQXEbava3DTo6mzu3YlhjO5VxgY7Y9KwZdI1CK0FzNY3SW+P9Y8TBfzxXTeGPEO/wAR2qJp+m2zTFlaSKHazEqcDOeMnHSqmgG+1LXZ4bnVLu21GUvG0bwGRXBB3BgTgD8Km7i3oCZn+GXJOpQyDdam38yWMEAybWG1dx6DJGfpVrV4mTR7TbbNBBuYqolEiAnByD1BIHIP1qzpHh+803VIpZkRjLaTOtvnIlwv+rcduoJHpU2ri/fQv9J0m3t4gyyboUEYjP3TwCdwPTJo5lzaBLV3ORpwzQMZpwFdCMKiEGa1NF1N9JuJJo41kZ0KYboD61m4qRDiiSurMzRvP4nuBZtbJDGFeDyHLEtkZJyPfmscy5SmZB60hHpSUUtirjdxJpr9RTulNIJNMBC3GKQHHNKDjPFJnJzQNIeHJFJ1puacikmgVhyoWPFPaIoM0itt4FOdsrQFiMtTc00mjNA+UkXmpAKhXrU6mgTQ+o2GakFBFBNiuE+YUVMF+YUU0FzKPBzV600a51C2W4TyYoS5RZJ5VjDsOoXPWqQGSRXSaZaprkOnw27W7XFjA6SWtxvCsu4tvBXr97kdcispu2p3PYxZ7WWzne3uEMc0Z2srdQajxV/VmtZNTlaxGLYhdnXngZxnnGc4zVPFUtUZNjeQQQSCOQR2rbsfEN/dXUFtqWqzpZMwEzdyg5IJAyc4x+NY2OKQiiUU0SpHc6Fq8GvapckWL2rxSG+DiYncwG3ad3ChgQKh8W3d0+m2SypDFHNFiVYdpHmKTwSO3OQPeuVt9QuLa1uLaNh5VwFEmVySAcjn60xrm4e1+zGRvJ3+Zs7bsYz+VZKlaVxt6ldetSBaRV21ITW6M5u4m2jnOMUnPrSeYVYH0pmdiRopI8FwQDRu4qS61E3MaoUA29xVYNSGkSZppNJuozmgqwYzQUx05op280DBFx1p270puaAaBDgcUpYYptI3akOwxjg0gNK3WmigokWplOahBqVeBmgTLCoSM0HikRzignigzYDG4UUwN8woqkKxBfac+mTIk09pKzgkeROsmPrjpXZ+C/D+/SLi/wDNmjmllQRGMYZgh3bckdGIHPtUFu9rpviSfSbOzthY2EbyXLywLJLPsXLfMemTwMVs/wDCQ6dDoLrp1qSkEcFyYkuThGduE3D0xyOnauSc5NWR1tnB6ykKavcfZT+4Zt6L3TPJQ+4JI/CqVaniKW1udYkuLJw0VwolKj+B25ZT9DWZit47IhsVRS7acFwM0B8dBVmLYeXjk0KoJxQHJPIp5/Wgm7I3XaabipGJpuM0DQlRsOalKYqNjQNEZFLnFBOaBQUKDSg0lFADxRSA0pNABmlzTetJnFA7D80E5poPStOGzV7XdSDYzGIpBUkwEbEVCXGKBolGKeCR0qurGpFegGiyGpGcjOai301pCaZFh6yYcUVAp+eiqQrHWQ63pFxqZ1q4gvI7zaUuIYgjQzZXaevIBFUtT8SQ3cU8dhpsNklwEWUocllX7o9APpRRXNCK5jZmMi7qcQAelFFbmLeox3NNWiigRKopxPFFFAhAM0oXFFFADWNV2PNFFBSG0ooooKFzSE0UUDDNKGoooGNZsU3cSaKKBoeGqytzJ5YXccelFFICvM5I96r5oooGhyuelTbSFzmiigGJuNAJDiiimQxU5eiiiqRJ/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EAYABgAAD/2wBDAAoHBwkHBgoJCAkLCwoMDxkQDw4ODx4WFxIZJCAmJSMgIyIoLTkwKCo2KyIjMkQyNjs9QEBAJjBGS0U+Sjk/QD3/2wBDAQsLCw8NDx0QEB09KSMpPT09PT09PT09PT09PT09PT09PT09PT09PT09PT09PT09PT09PT09PT09PT09PT09PT3/wAARCAC2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mfGarOcmppOpqLbXrhEiNAFSbKVUoLuIiDcOKe6AU5UpStAXISooVMmpStJjFAXEdMdqQLUpbNIRmkK4hWpFGKQDFPGKZMmKKmSmLipFFBkyZBmptoxUcYqcLmgxbISlRsuKtFKjdeaYlIqMvNOVcVLszRtoBsQYxTXxjpTiKaRxQJEJHNFPIpCKZQw00qKtW9sJXBm3JEerAZ/KriCyjkGyCRo0YeY8mCf/ANVS5JBcx1jMjhIwWc9ABW7ptrYaZqkUeoKs8wGWVjhEJHGfWrUGoNb27G0Q25B4RQC7fpWXLqF7d+abxd5Qbv3ihjjtjIzWbmF3IZM07XDyHhSxyyZCj6GikguPMaNpYJJGXIK54X+lFClENTLcc0gWpGHNJitDquN20Yp1LtoASgjilxQaQxlJSmmmmMUU9Rk1GDzTxQJkjIR0FAGOtKjnpTtueTQQ2NAOasIpyKjFTR8kUGbZPGpqwoqGKrS9KDCQ0jioHHNWWqNhmmTcr4oxUpWm4xQO5GwpYreW5lEcMbO57KK24dNt9OhFxrIbcyh0tx1256n/AAqv9vn1O7a2tIzbWDAoEjwpx/eNQ6iWw0Z0Vn50ojMqqScEhScVdg0qz8wrLJcSMpGFjQfvM+gJzj9ahj06GTU3hF2CuDh0Xjj9Pxq/pmqjTNQt13LLGGxyM4/2vyzWU6jjuMW7027njYxNC3mD9wsh8tlHpjtWW63lo0Ed2rIN/CY4apNSuIZteluLO9m2sxOX+UA98e1aba9q0UMPneVLEwO5WjDh/TJNRLmsa05Rj8SuYUshm1NpGDKIzuK9ABViPVJNSlhiu3RBH9zav3vY1dMcOt6deNpSbZ4wHltm+8ADzsPce1YSWT/YZLyRhHEhwpbgsfaiUYVKb59P0Kpxcp2gv+GN6eyivsbGFsGOWbH7sn0I6/lRWCl5ea7MlvG8dvCg5d84Bx3x60Vw051YR5Ze952Z6McNhrXlKz+X6kDjmm0rHrUe6vYOFDqKbupN9BQ+kpuaQmgBxpjc0ZpetA9hoGDT1GaAKkRcmgTY9FzUyr60oUbRTgtBi2CxipBF3oValCUGbYKMjip1OBUYGOBTgMdaZmx5Oas2unXF3/q02rgsWbgYHU+9SwaXIbaO4cDdK2IYj/HgZJPtT7LUpbzWpDKfLjI8tSq8gY+6KyqVow3YKLZnO0akiONnU9HfgcDJ49PxpbXUPKETgwqch+YgcEf1qaaeKGSSGCBWg3HiVfmz0zx0pl4GtLS3uIraEpOxyu3IGP5VE+a12UrGpc3ttrkSzyWu+WXrKzFeBwelMlsrIWotLS9EInAZWuccjsM9RVJp0ttllc2XE2GDwNg4PP0Iz2Nbd14RGo3RuIZla5WPYYv4Bxxx2+lcsMTBuyepSVzLstDmtJplvlEYKEJICGQ+4IrJuY5PtVq0ch8mTh5NgO1c9a2oJbvSrZLC4cfM+Ht3wQ56FcH+dUtUs472/R4HUIgBkVm+4M8ccA+manFylKKYmramJJGzXEkaKzsGIwBk1oadeTWFsyLE5cv8ylT09MUt5rUsryxlTEyuV3DglR0rVi19Wsfs9mAzkLkEYKgdcnvzXT7aUlblO54WCim5r+vmVndLWBL/AElZIp2JM0cuP3fqfoRWTqNx/bSQjcweNTgR8h+/51uahrNxK0UiyKLNpOjArkY6dMU77In2+2vbdoBIpDoduFx67RwfTPrWaXN8RlUXsZc0NmYmlqbn/R0GXJ3Ko4B4orQ8RWH9n38V7asqLPnITjY+BkfkfzzRXZGKaXKc83Kb5m9zmpD1qAvU0g5NQFao6ohupc0BaNtBQuaXNAWl20CuIOtSgUirUyR5oJbGKuTUqLzTxHUqJQQxFWpVFKqVPbW7XM6RR43Mcc9vei5DHW1rJcMVjA4GSScAVrx6ZaW6f6UZWk3KgAIUEnp74qV9QttJtIGsUDbJykrsMliF4+mc/pU2p3JdoZ3jS3LqHk8wAhjjgheaxcm9iWu5WmgMML+UqxyiQIEZgOO4/D1+lU4ruW3SUMinbKIl8xA2BjOaj1+8XUfKuUR/kkwy+uV6+2cVf0+4jFkly92g3OIgGUH5gTyR3wMfnUtsr2do8xal1WOEmS9spZ2iUbXHyZBxj8MVSkvrfXriC7t4Yra4iOGiduJueOR39yKfe6tHqFkqT7mV852L5ezB4GO/41mSWscNnLJZ+XLM5CIFOHjHX8fTIrCtQVWPvrQUJuL03LWr2eyXz4kKrIcOhHKP6H61U1JwqRWglUlHwQPyJJqCDVbu1E9rcHzI2TLpKT8rexP3TU9pYNOft9lG89ug/eITll/vcdx7iii3Gmqbd7dfLzFNJy5i/pU00upTXgANrbDLKRkDsuB9efwpj3moQWsktpck3U5+bysfuwDksD39KlhhjitreziGXufmn3HBUjkfTA5rD1bUXvdSeZXbah2xHPRR0rh9g8XipSWiWm3b/N3+Vjoa9lSt1ZONRN3fDzAzXZGd44yff0qw73ltI8c8G0SINwcZyM5PP8sVDpdodWguvLKR3SYYNnGR3OPr6VPaWk73B0vUDKZFUmNw2CG68+x5rdOdJ8lX7zlTtuY+ow7LnzFYvFKNyOfpyD7jvUdrctaXKTLztOSPUela1lo80t1cWs8iQ25jYoScjcASD9f8TWIyFGZT1Bwa9OnLmVmVpsdhdRJfRNAhRLQp5ymQcgkcAGqNhFd2+kIgRSFYmGXbuwv+Ge/rUOkX8biO3upim04DN90j0reu7m3vbKELPDFPANo2uNuO/wCFZSp2lcftX7P2b73MHUEf+xIwQ52TcluoJB/n/SimazqLXCx23nRyBW3N5SgIDjt6n3oropq0SY7GHKPmNRbasuvJqPafSg6EyPbShalEdP8AKoC5BtoC1ZEXtS+T7UCbIkTJ6VYRcUImK0bLybYefdW4nUjCRlyvOfvZFJsCTTNIe/nRMhS/I3HaAB3J7CopZ4raVovIRSuQdwyQRx3rc1HU7HTHvrO3scz+b5J8yRmBjABzngg5x09KxdUuo7vVvtsKBS4WR0I4D4+Ye4z/ADrOMm3toFjan0cwaGzyWbieKJbt5gOME4Mf4KQfzplolpb3UcVyb1rpoVlLWyBhHu6DGMnAIJNZS6nN/aEt6xBmm3iQ9mDDBGOmMGui0/U47DTdPlkUjz/3cl0hKkBDhVfAJ6Y6YzUPmSCyMx7SGGS4XSLm4lljfbPG0OQSD1xz71RvDcGfN0HEhGcuuCR61o3enuPF0U+ECyzJKPLyFwee/TNUdJ8mWKczyKDCN0nm5wBn885qou2rIktCoyGVGRWKsRx7nsKWwdYolX50Ky/MWYc+owfz/CtS80cpDHc2MiXETjJCH5lxz0PNVooDbaiiQwo6kK7mRRmTcASMnoMGpqSW6NaXvRcRn2W5luWgRXlkTjgc0LaOjje4icH1+YfTFdSbu3RmEYgtXjOdjMAHHsfpxXM3zW8V48kNy8wYY2bcbfbOe3tXnxxmKrScacOVdOr/AMjGpSUFvqOvIpNYtFAzcugVlbd87Z4I9yO4NY15c/2NcRrZtKsgJG8Egxke475qxHcSW7h4GMbZ3ZX19a1Htm1KCO5VoWkk5eOZfkznn8e+K6FSqQheo9SIytuZ7ajLqVk8oIkuEQefKBy4zjd/jWWa2ra6t4byS3t4U8pwYpI1OAwPU5/l71R1ew/szUpbcEsgw0bHqVIyP0NdVCStylyk5bho2oHTNXt7nJ2K4EgHde4r0Yo19qMFzbmFggO4suMqe2ex9K8sx7VuaP4knsFjhuMy26HgD7wH9adakpom9jUv/CUsWosVuGMDEkFuDj2NYOuAHWJwoQbdqnb0yFFdBe69bXYWdJU45aORSWb8Olc1M73E8k0mNzsWOKKUWndkX1Km2kK+oFWNlMZa2HchA+aingfMKKpFXButOSPNKV5py8VmzewFABV7TtEvtSiaW3gLRKdpckKCfQEkAmm6fafbb2OEnCtksx6IoGWY+wAJrotU0y4urCyg09DdpbKyOsI7sdyuV9GUjms5TtoBmabotrdX/wDZ95cz2t8XKiNoMgYGeTnjvT4fD9tdl3tdQDW0a5knkiKKhPQdySfapbVf7K8UQyaheJKYoyrybt2w+WQFz3xwKl0MJe+H5LCGRPtK3AmVNwBkXbg4z3HpUtve4mU7rw3LapHLFcRXFtI23zY8/KfQg8g1rXeiJ/YRItXF4IftStzhVUj5PTlQTVLVtLntTZwM37+6uAq2xbkjuzY6CrlxrM0mv2MumSyTWt5IdqvIfLG0lXUjoFwM/Q0nJu1mC7nOX1299dz3TqEM8hk25zjPaqtX9UtDa3rxb0cKAVZPuspGVI9sGqOOa1W2gwUFmCjqxwM11Gp69L4cvxY2UMZtoGEcoKZaYgckt2PpjpXMRkCRc9M81sPr1s7pc3mnRXF4hA80ylVcr0Zl7nj2zUzV+lxx3KqX3n3Mrs0xilJKiZ9xHPGT3+tPtooJo7qGSQq92oG6MbsFWyCR6GqU08t3M09wQ0kpLMR6k0wYAIyRkY4pOLtoaKUH7sjbtYcBIllKLbgvNcRw7Bt4CqPU55yafcalFcQBfMM90H2qkoCMyjpyBg/jVCyu0WJ7SdpGhlTDbTghgcgjtVu1aOKAy3f2u4hinjCibC4JB6YzxWcl3M3Fwd0UdRnFxMrfMcIF5GOnoKpnitvxGIZ5xcWsUsac7g44PuPasM10U37qOeWrYjVpaHdEvJYMu9bkgICcBX6Zz9M1mGiOR4ZkljOHjYMPqKc4qcXF9SbGzfaWlpqgm8l0dtpCdEZh3BPA5HPXBpPFKCZra4RAUVfIaQdGYDPHr1NbsWtQalCwVo3V38zyp8fuzjkc+/QisXxDq0F1bwWNqQ6ROZJJB0ZvQewya56MZKWo7nO7M05UqXaKULXUS2CpT9ooFPxTJuRMKjYVMxC1C7UDRD/FRQuDIM9KKEWPPU0+JlSRXdA6qwJU5Ab2OK09M0JdWhDrqdhbyM5RYZpCHJ7cY71Nq3hiTSLKUzahp7SxH541l+f8sVjzxvY6i4NVttK0q3vrPS4Ybm982Eskz/IFI6Zz1z+lYV9qc2otDJcE+fHF5TSg4MgBOCcegOPwpsmpCfT7K02c2rSEvnhtxB/TFVM5PNKMUtRjgc0oUd6bnmlzVg0bmjzSRie5CK88cJWOd2CrCScZYtx0zirkWrS2FrPDeQw3F4AGtT5a7NjjDn5cZBFZllJbS6JPazzi3Z5UkSRlLAkAjacZPfPSql0IbdlW2uJJwEAaRhtBbvtB5A+tZOKb1FGN9EaF7qFvdLYPPZFDAhiljhJjRkH3MHkg8mpNUTSra0tDbWdwst3bCdWa53BMkjGMc9KxkuJWUrI+5T69am1W+W5jsRHG6/ZbUQknoxBJyPzquXawWs9SHBUZIroLTULyPQr3ZOV8nyvKIVcrljkDimahpENvpCuqyi7thGbtmztxIMjH+7wD9ajN4unaPYmGKCQXYZpmmTeG2uQE9sdfXmk2pLQS3Mk53Ek5J5J9aQnFWLyPybuRfJaD5s+UxyY/9nPtVbazdK0REmLkVt+H7+N5hp18qS2s7AbZOgPbntWBuxwaN2RiiUeZWM7npMdm7wOnkQLDGWUxCPbhccKM+pPJrg9R0+XTbtoJR7qfUV2ml64t3pkAhIeVV2yoWAYH15PT3rnfFFzbS3SrA/myZLSOH3AEgfKD7YrGldSswZhGkopDXSSIVBPIFGKWlVc0CFTJqYJxSIuKk3gUEMbjb1pC/pSM4NNoCwxjmoXOKsyR4XOaqyUFojB+eikABIopouxd0pd+t2QI63Cf+hCu+8SPY6BqqXf2K2nN5KftM90Cyx9OB1xxz0rzmC6a0uY7iPG+Jw656ZBzXeX/AInS0vLY31r5160SSTmKQxx4PzKhXkMQD1PrXLUT5kdLVznPENpA2vMumwIsVxGs0McAY5Vh1xjIz6VkXFtPaybLiGSJuuHQqf1rrdb1E2OkTalpN07TaleMrXO3a8caqMRj0x7elc3J4jvb7SjZXz/aUSQOk0uWeM+gb0PvVQcrAkUs0ZpzwyxqHkhlRG6MyEA/jUZOBWg7HQ6Ilw2l3J08Mb1ZE/1f+s8rnO3v1xnFUdaW5/tEteCNZyimQIO+P4sfxetWfDdkNQuIztLpEGkkUHBZVGcZ9zgfjUXiG1ktr9ZGgMEVzEsyRdoyeGX8GB/Ss7rmsTZpmaDg8VZsLtba7ikljEsaOGMZ6HBqn2pUGD1rW1yJuzOysbu5u21K+e6e6g+zO/2Wdi0RYsMZU8ADrVzTbjVLvw3N5S2ktysqvGsEce+Fe7bAODkDtXHafqNzptz51q4zghlYZVweoI7iu38M6lbFfOitLeCS5kWHbbDDZ6ksScha56keXWwoyvoc9r1rd5juLy28mWQfMcAeYe7Eep/CsjDBflr0fxlZwzWP2mO2jeQEJJJghlHYj15459a8+PANXSnzRFJGezEsc0KCTgVJLH82RSJ8nNbGYrJtxuwaAeOKJDu5pqmmOw8mmk04pxnNMoFYcDT1FR5p6tQKxKDihqZupjNmkLlFzzS1GKlT3pjaEclhjNQOMVaZBUTpkZoEioOGop+z5hRTRoQk8kHpXXLpkPiaCG+mmltp0hVZwhjYSKg2hxlwVOMA5GK5An5q1NHmUQ6sX2KWsHUbsfMdy8VhNaXR17bGlLrVtbT3em3GmRvpjOrLAs3zRsABvDrkZI69qv6Hqtt5d7babpkUEEFs93skbzXmlXG0knsuc4rjQMACrVhfXGm3cdzaybJU6HGfqCO4pOmmiWdBo93rOuQXEbava3DTo6mzu3YlhjO5VxgY7Y9KwZdI1CK0FzNY3SW+P9Y8TBfzxXTeGPEO/wAR2qJp+m2zTFlaSKHazEqcDOeMnHSqmgG+1LXZ4bnVLu21GUvG0bwGRXBB3BgTgD8Km7i3oCZn+GXJOpQyDdam38yWMEAybWG1dx6DJGfpVrV4mTR7TbbNBBuYqolEiAnByD1BIHIP1qzpHh+803VIpZkRjLaTOtvnIlwv+rcduoJHpU2ri/fQv9J0m3t4gyyboUEYjP3TwCdwPTJo5lzaBLV3ORpwzQMZpwFdCMKiEGa1NF1N9JuJJo41kZ0KYboD61m4qRDiiSurMzRvP4nuBZtbJDGFeDyHLEtkZJyPfmscy5SmZB60hHpSUUtirjdxJpr9RTulNIJNMBC3GKQHHNKDjPFJnJzQNIeHJFJ1puacikmgVhyoWPFPaIoM0itt4FOdsrQFiMtTc00mjNA+UkXmpAKhXrU6mgTQ+o2GakFBFBNiuE+YUVMF+YUU0FzKPBzV600a51C2W4TyYoS5RZJ5VjDsOoXPWqQGSRXSaZaprkOnw27W7XFjA6SWtxvCsu4tvBXr97kdcispu2p3PYxZ7WWzne3uEMc0Z2srdQajxV/VmtZNTlaxGLYhdnXngZxnnGc4zVPFUtUZNjeQQQSCOQR2rbsfEN/dXUFtqWqzpZMwEzdyg5IJAyc4x+NY2OKQiiUU0SpHc6Fq8GvapckWL2rxSG+DiYncwG3ad3ChgQKh8W3d0+m2SypDFHNFiVYdpHmKTwSO3OQPeuVt9QuLa1uLaNh5VwFEmVySAcjn60xrm4e1+zGRvJ3+Zs7bsYz+VZKlaVxt6ldetSBaRV21ITW6M5u4m2jnOMUnPrSeYVYH0pmdiRopI8FwQDRu4qS61E3MaoUA29xVYNSGkSZppNJuozmgqwYzQUx05op280DBFx1p270puaAaBDgcUpYYptI3akOwxjg0gNK3WmigokWplOahBqVeBmgTLCoSM0HikRzignigzYDG4UUwN8woqkKxBfac+mTIk09pKzgkeROsmPrjpXZ+C/D+/SLi/wDNmjmllQRGMYZgh3bckdGIHPtUFu9rpviSfSbOzthY2EbyXLywLJLPsXLfMemTwMVs/wDCQ6dDoLrp1qSkEcFyYkuThGduE3D0xyOnauSc5NWR1tnB6ykKavcfZT+4Zt6L3TPJQ+4JI/CqVaniKW1udYkuLJw0VwolKj+B25ZT9DWZit47IhsVRS7acFwM0B8dBVmLYeXjk0KoJxQHJPIp5/Wgm7I3XaabipGJpuM0DQlRsOalKYqNjQNEZFLnFBOaBQUKDSg0lFADxRSA0pNABmlzTetJnFA7D80E5poPStOGzV7XdSDYzGIpBUkwEbEVCXGKBolGKeCR0qurGpFegGiyGpGcjOai301pCaZFh6yYcUVAp+eiqQrHWQ63pFxqZ1q4gvI7zaUuIYgjQzZXaevIBFUtT8SQ3cU8dhpsNklwEWUocllX7o9APpRRXNCK5jZmMi7qcQAelFFbmLeox3NNWiigRKopxPFFFAhAM0oXFFFADWNV2PNFFBSG0ooooKFzSE0UUDDNKGoooGNZsU3cSaKKBoeGqytzJ5YXccelFFICvM5I96r5oooGhyuelTbSFzmiigGJuNAJDiiimQxU5eiiiqRJ/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EAYABgAAD/2wBDAAoHBwkHBgoJCAkLCwoMDxkQDw4ODx4WFxIZJCAmJSMgIyIoLTkwKCo2KyIjMkQyNjs9QEBAJjBGS0U+Sjk/QD3/2wBDAQsLCw8NDx0QEB09KSMpPT09PT09PT09PT09PT09PT09PT09PT09PT09PT09PT09PT09PT09PT09PT09PT09PT3/wAARCAC2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mfGarOcmppOpqLbXrhEiNAFSbKVUoLuIiDcOKe6AU5UpStAXISooVMmpStJjFAXEdMdqQLUpbNIRmkK4hWpFGKQDFPGKZMmKKmSmLipFFBkyZBmptoxUcYqcLmgxbISlRsuKtFKjdeaYlIqMvNOVcVLszRtoBsQYxTXxjpTiKaRxQJEJHNFPIpCKZQw00qKtW9sJXBm3JEerAZ/KriCyjkGyCRo0YeY8mCf/ANVS5JBcx1jMjhIwWc9ABW7ptrYaZqkUeoKs8wGWVjhEJHGfWrUGoNb27G0Q25B4RQC7fpWXLqF7d+abxd5Qbv3ihjjtjIzWbmF3IZM07XDyHhSxyyZCj6GikguPMaNpYJJGXIK54X+lFClENTLcc0gWpGHNJitDquN20Yp1LtoASgjilxQaQxlJSmmmmMUU9Rk1GDzTxQJkjIR0FAGOtKjnpTtueTQQ2NAOasIpyKjFTR8kUGbZPGpqwoqGKrS9KDCQ0jioHHNWWqNhmmTcr4oxUpWm4xQO5GwpYreW5lEcMbO57KK24dNt9OhFxrIbcyh0tx1256n/AAqv9vn1O7a2tIzbWDAoEjwpx/eNQ6iWw0Z0Vn50ojMqqScEhScVdg0qz8wrLJcSMpGFjQfvM+gJzj9ahj06GTU3hF2CuDh0Xjj9Pxq/pmqjTNQt13LLGGxyM4/2vyzWU6jjuMW7027njYxNC3mD9wsh8tlHpjtWW63lo0Ed2rIN/CY4apNSuIZteluLO9m2sxOX+UA98e1aba9q0UMPneVLEwO5WjDh/TJNRLmsa05Rj8SuYUshm1NpGDKIzuK9ABViPVJNSlhiu3RBH9zav3vY1dMcOt6deNpSbZ4wHltm+8ADzsPce1YSWT/YZLyRhHEhwpbgsfaiUYVKb59P0Kpxcp2gv+GN6eyivsbGFsGOWbH7sn0I6/lRWCl5ea7MlvG8dvCg5d84Bx3x60Vw051YR5Ze952Z6McNhrXlKz+X6kDjmm0rHrUe6vYOFDqKbupN9BQ+kpuaQmgBxpjc0ZpetA9hoGDT1GaAKkRcmgTY9FzUyr60oUbRTgtBi2CxipBF3oValCUGbYKMjip1OBUYGOBTgMdaZmx5Oas2unXF3/q02rgsWbgYHU+9SwaXIbaO4cDdK2IYj/HgZJPtT7LUpbzWpDKfLjI8tSq8gY+6KyqVow3YKLZnO0akiONnU9HfgcDJ49PxpbXUPKETgwqch+YgcEf1qaaeKGSSGCBWg3HiVfmz0zx0pl4GtLS3uIraEpOxyu3IGP5VE+a12UrGpc3ttrkSzyWu+WXrKzFeBwelMlsrIWotLS9EInAZWuccjsM9RVJp0ttllc2XE2GDwNg4PP0Iz2Nbd14RGo3RuIZla5WPYYv4Bxxx2+lcsMTBuyepSVzLstDmtJplvlEYKEJICGQ+4IrJuY5PtVq0ch8mTh5NgO1c9a2oJbvSrZLC4cfM+Ht3wQ56FcH+dUtUs472/R4HUIgBkVm+4M8ccA+manFylKKYmramJJGzXEkaKzsGIwBk1oadeTWFsyLE5cv8ylT09MUt5rUsryxlTEyuV3DglR0rVi19Wsfs9mAzkLkEYKgdcnvzXT7aUlblO54WCim5r+vmVndLWBL/AElZIp2JM0cuP3fqfoRWTqNx/bSQjcweNTgR8h+/51uahrNxK0UiyKLNpOjArkY6dMU77In2+2vbdoBIpDoduFx67RwfTPrWaXN8RlUXsZc0NmYmlqbn/R0GXJ3Ko4B4orQ8RWH9n38V7asqLPnITjY+BkfkfzzRXZGKaXKc83Kb5m9zmpD1qAvU0g5NQFao6ohupc0BaNtBQuaXNAWl20CuIOtSgUirUyR5oJbGKuTUqLzTxHUqJQQxFWpVFKqVPbW7XM6RR43Mcc9vei5DHW1rJcMVjA4GSScAVrx6ZaW6f6UZWk3KgAIUEnp74qV9QttJtIGsUDbJykrsMliF4+mc/pU2p3JdoZ3jS3LqHk8wAhjjgheaxcm9iWu5WmgMML+UqxyiQIEZgOO4/D1+lU4ruW3SUMinbKIl8xA2BjOaj1+8XUfKuUR/kkwy+uV6+2cVf0+4jFkly92g3OIgGUH5gTyR3wMfnUtsr2do8xal1WOEmS9spZ2iUbXHyZBxj8MVSkvrfXriC7t4Yra4iOGiduJueOR39yKfe6tHqFkqT7mV852L5ezB4GO/41mSWscNnLJZ+XLM5CIFOHjHX8fTIrCtQVWPvrQUJuL03LWr2eyXz4kKrIcOhHKP6H61U1JwqRWglUlHwQPyJJqCDVbu1E9rcHzI2TLpKT8rexP3TU9pYNOft9lG89ug/eITll/vcdx7iii3Gmqbd7dfLzFNJy5i/pU00upTXgANrbDLKRkDsuB9efwpj3moQWsktpck3U5+bysfuwDksD39KlhhjitreziGXufmn3HBUjkfTA5rD1bUXvdSeZXbah2xHPRR0rh9g8XipSWiWm3b/N3+Vjoa9lSt1ZONRN3fDzAzXZGd44yff0qw73ltI8c8G0SINwcZyM5PP8sVDpdodWguvLKR3SYYNnGR3OPr6VPaWk73B0vUDKZFUmNw2CG68+x5rdOdJ8lX7zlTtuY+ow7LnzFYvFKNyOfpyD7jvUdrctaXKTLztOSPUela1lo80t1cWs8iQ25jYoScjcASD9f8TWIyFGZT1Bwa9OnLmVmVpsdhdRJfRNAhRLQp5ymQcgkcAGqNhFd2+kIgRSFYmGXbuwv+Ge/rUOkX8biO3upim04DN90j0reu7m3vbKELPDFPANo2uNuO/wCFZSp2lcftX7P2b73MHUEf+xIwQ52TcluoJB/n/SimazqLXCx23nRyBW3N5SgIDjt6n3oropq0SY7GHKPmNRbasuvJqPafSg6EyPbShalEdP8AKoC5BtoC1ZEXtS+T7UCbIkTJ6VYRcUImK0bLybYefdW4nUjCRlyvOfvZFJsCTTNIe/nRMhS/I3HaAB3J7CopZ4raVovIRSuQdwyQRx3rc1HU7HTHvrO3scz+b5J8yRmBjABzngg5x09KxdUuo7vVvtsKBS4WR0I4D4+Ye4z/ADrOMm3toFjan0cwaGzyWbieKJbt5gOME4Mf4KQfzplolpb3UcVyb1rpoVlLWyBhHu6DGMnAIJNZS6nN/aEt6xBmm3iQ9mDDBGOmMGui0/U47DTdPlkUjz/3cl0hKkBDhVfAJ6Y6YzUPmSCyMx7SGGS4XSLm4lljfbPG0OQSD1xz71RvDcGfN0HEhGcuuCR61o3enuPF0U+ECyzJKPLyFwee/TNUdJ8mWKczyKDCN0nm5wBn885qou2rIktCoyGVGRWKsRx7nsKWwdYolX50Ky/MWYc+owfz/CtS80cpDHc2MiXETjJCH5lxz0PNVooDbaiiQwo6kK7mRRmTcASMnoMGpqSW6NaXvRcRn2W5luWgRXlkTjgc0LaOjje4icH1+YfTFdSbu3RmEYgtXjOdjMAHHsfpxXM3zW8V48kNy8wYY2bcbfbOe3tXnxxmKrScacOVdOr/AMjGpSUFvqOvIpNYtFAzcugVlbd87Z4I9yO4NY15c/2NcRrZtKsgJG8Egxke475qxHcSW7h4GMbZ3ZX19a1Htm1KCO5VoWkk5eOZfkznn8e+K6FSqQheo9SIytuZ7ajLqVk8oIkuEQefKBy4zjd/jWWa2ra6t4byS3t4U8pwYpI1OAwPU5/l71R1ew/szUpbcEsgw0bHqVIyP0NdVCStylyk5bho2oHTNXt7nJ2K4EgHde4r0Yo19qMFzbmFggO4suMqe2ex9K8sx7VuaP4knsFjhuMy26HgD7wH9adakpom9jUv/CUsWosVuGMDEkFuDj2NYOuAHWJwoQbdqnb0yFFdBe69bXYWdJU45aORSWb8Olc1M73E8k0mNzsWOKKUWndkX1Km2kK+oFWNlMZa2HchA+aingfMKKpFXButOSPNKV5py8VmzewFABV7TtEvtSiaW3gLRKdpckKCfQEkAmm6fafbb2OEnCtksx6IoGWY+wAJrotU0y4urCyg09DdpbKyOsI7sdyuV9GUjms5TtoBmabotrdX/wDZ95cz2t8XKiNoMgYGeTnjvT4fD9tdl3tdQDW0a5knkiKKhPQdySfapbVf7K8UQyaheJKYoyrybt2w+WQFz3xwKl0MJe+H5LCGRPtK3AmVNwBkXbg4z3HpUtve4mU7rw3LapHLFcRXFtI23zY8/KfQg8g1rXeiJ/YRItXF4IftStzhVUj5PTlQTVLVtLntTZwM37+6uAq2xbkjuzY6CrlxrM0mv2MumSyTWt5IdqvIfLG0lXUjoFwM/Q0nJu1mC7nOX1299dz3TqEM8hk25zjPaqtX9UtDa3rxb0cKAVZPuspGVI9sGqOOa1W2gwUFmCjqxwM11Gp69L4cvxY2UMZtoGEcoKZaYgckt2PpjpXMRkCRc9M81sPr1s7pc3mnRXF4hA80ylVcr0Zl7nj2zUzV+lxx3KqX3n3Mrs0xilJKiZ9xHPGT3+tPtooJo7qGSQq92oG6MbsFWyCR6GqU08t3M09wQ0kpLMR6k0wYAIyRkY4pOLtoaKUH7sjbtYcBIllKLbgvNcRw7Bt4CqPU55yafcalFcQBfMM90H2qkoCMyjpyBg/jVCyu0WJ7SdpGhlTDbTghgcgjtVu1aOKAy3f2u4hinjCibC4JB6YzxWcl3M3Fwd0UdRnFxMrfMcIF5GOnoKpnitvxGIZ5xcWsUsac7g44PuPasM10U37qOeWrYjVpaHdEvJYMu9bkgICcBX6Zz9M1mGiOR4ZkljOHjYMPqKc4qcXF9SbGzfaWlpqgm8l0dtpCdEZh3BPA5HPXBpPFKCZra4RAUVfIaQdGYDPHr1NbsWtQalCwVo3V38zyp8fuzjkc+/QisXxDq0F1bwWNqQ6ROZJJB0ZvQewya56MZKWo7nO7M05UqXaKULXUS2CpT9ooFPxTJuRMKjYVMxC1C7UDRD/FRQuDIM9KKEWPPU0+JlSRXdA6qwJU5Ab2OK09M0JdWhDrqdhbyM5RYZpCHJ7cY71Nq3hiTSLKUzahp7SxH541l+f8sVjzxvY6i4NVttK0q3vrPS4Ybm982Eskz/IFI6Zz1z+lYV9qc2otDJcE+fHF5TSg4MgBOCcegOPwpsmpCfT7K02c2rSEvnhtxB/TFVM5PNKMUtRjgc0oUd6bnmlzVg0bmjzSRie5CK88cJWOd2CrCScZYtx0zirkWrS2FrPDeQw3F4AGtT5a7NjjDn5cZBFZllJbS6JPazzi3Z5UkSRlLAkAjacZPfPSql0IbdlW2uJJwEAaRhtBbvtB5A+tZOKb1FGN9EaF7qFvdLYPPZFDAhiljhJjRkH3MHkg8mpNUTSra0tDbWdwst3bCdWa53BMkjGMc9KxkuJWUrI+5T69am1W+W5jsRHG6/ZbUQknoxBJyPzquXawWs9SHBUZIroLTULyPQr3ZOV8nyvKIVcrljkDimahpENvpCuqyi7thGbtmztxIMjH+7wD9ajN4unaPYmGKCQXYZpmmTeG2uQE9sdfXmk2pLQS3Mk53Ek5J5J9aQnFWLyPybuRfJaD5s+UxyY/9nPtVbazdK0REmLkVt+H7+N5hp18qS2s7AbZOgPbntWBuxwaN2RiiUeZWM7npMdm7wOnkQLDGWUxCPbhccKM+pPJrg9R0+XTbtoJR7qfUV2ml64t3pkAhIeVV2yoWAYH15PT3rnfFFzbS3SrA/myZLSOH3AEgfKD7YrGldSswZhGkopDXSSIVBPIFGKWlVc0CFTJqYJxSIuKk3gUEMbjb1pC/pSM4NNoCwxjmoXOKsyR4XOaqyUFojB+eikABIopouxd0pd+t2QI63Cf+hCu+8SPY6BqqXf2K2nN5KftM90Cyx9OB1xxz0rzmC6a0uY7iPG+Jw656ZBzXeX/AInS0vLY31r5160SSTmKQxx4PzKhXkMQD1PrXLUT5kdLVznPENpA2vMumwIsVxGs0McAY5Vh1xjIz6VkXFtPaybLiGSJuuHQqf1rrdb1E2OkTalpN07TaleMrXO3a8caqMRj0x7elc3J4jvb7SjZXz/aUSQOk0uWeM+gb0PvVQcrAkUs0ZpzwyxqHkhlRG6MyEA/jUZOBWg7HQ6Ilw2l3J08Mb1ZE/1f+s8rnO3v1xnFUdaW5/tEteCNZyimQIO+P4sfxetWfDdkNQuIztLpEGkkUHBZVGcZ9zgfjUXiG1ktr9ZGgMEVzEsyRdoyeGX8GB/Ss7rmsTZpmaDg8VZsLtba7ikljEsaOGMZ6HBqn2pUGD1rW1yJuzOysbu5u21K+e6e6g+zO/2Wdi0RYsMZU8ADrVzTbjVLvw3N5S2ktysqvGsEce+Fe7bAODkDtXHafqNzptz51q4zghlYZVweoI7iu38M6lbFfOitLeCS5kWHbbDDZ6ksScha56keXWwoyvoc9r1rd5juLy28mWQfMcAeYe7Eep/CsjDBflr0fxlZwzWP2mO2jeQEJJJghlHYj15459a8+PANXSnzRFJGezEsc0KCTgVJLH82RSJ8nNbGYrJtxuwaAeOKJDu5pqmmOw8mmk04pxnNMoFYcDT1FR5p6tQKxKDihqZupjNmkLlFzzS1GKlT3pjaEclhjNQOMVaZBUTpkZoEioOGop+z5hRTRoQk8kHpXXLpkPiaCG+mmltp0hVZwhjYSKg2hxlwVOMA5GK5An5q1NHmUQ6sX2KWsHUbsfMdy8VhNaXR17bGlLrVtbT3em3GmRvpjOrLAs3zRsABvDrkZI69qv6Hqtt5d7babpkUEEFs93skbzXmlXG0knsuc4rjQMACrVhfXGm3cdzaybJU6HGfqCO4pOmmiWdBo93rOuQXEbava3DTo6mzu3YlhjO5VxgY7Y9KwZdI1CK0FzNY3SW+P9Y8TBfzxXTeGPEO/wAR2qJp+m2zTFlaSKHazEqcDOeMnHSqmgG+1LXZ4bnVLu21GUvG0bwGRXBB3BgTgD8Km7i3oCZn+GXJOpQyDdam38yWMEAybWG1dx6DJGfpVrV4mTR7TbbNBBuYqolEiAnByD1BIHIP1qzpHh+803VIpZkRjLaTOtvnIlwv+rcduoJHpU2ri/fQv9J0m3t4gyyboUEYjP3TwCdwPTJo5lzaBLV3ORpwzQMZpwFdCMKiEGa1NF1N9JuJJo41kZ0KYboD61m4qRDiiSurMzRvP4nuBZtbJDGFeDyHLEtkZJyPfmscy5SmZB60hHpSUUtirjdxJpr9RTulNIJNMBC3GKQHHNKDjPFJnJzQNIeHJFJ1puacikmgVhyoWPFPaIoM0itt4FOdsrQFiMtTc00mjNA+UkXmpAKhXrU6mgTQ+o2GakFBFBNiuE+YUVMF+YUU0FzKPBzV600a51C2W4TyYoS5RZJ5VjDsOoXPWqQGSRXSaZaprkOnw27W7XFjA6SWtxvCsu4tvBXr97kdcispu2p3PYxZ7WWzne3uEMc0Z2srdQajxV/VmtZNTlaxGLYhdnXngZxnnGc4zVPFUtUZNjeQQQSCOQR2rbsfEN/dXUFtqWqzpZMwEzdyg5IJAyc4x+NY2OKQiiUU0SpHc6Fq8GvapckWL2rxSG+DiYncwG3ad3ChgQKh8W3d0+m2SypDFHNFiVYdpHmKTwSO3OQPeuVt9QuLa1uLaNh5VwFEmVySAcjn60xrm4e1+zGRvJ3+Zs7bsYz+VZKlaVxt6ldetSBaRV21ITW6M5u4m2jnOMUnPrSeYVYH0pmdiRopI8FwQDRu4qS61E3MaoUA29xVYNSGkSZppNJuozmgqwYzQUx05op280DBFx1p270puaAaBDgcUpYYptI3akOwxjg0gNK3WmigokWplOahBqVeBmgTLCoSM0HikRzignigzYDG4UUwN8woqkKxBfac+mTIk09pKzgkeROsmPrjpXZ+C/D+/SLi/wDNmjmllQRGMYZgh3bckdGIHPtUFu9rpviSfSbOzthY2EbyXLywLJLPsXLfMemTwMVs/wDCQ6dDoLrp1qSkEcFyYkuThGduE3D0xyOnauSc5NWR1tnB6ykKavcfZT+4Zt6L3TPJQ+4JI/CqVaniKW1udYkuLJw0VwolKj+B25ZT9DWZit47IhsVRS7acFwM0B8dBVmLYeXjk0KoJxQHJPIp5/Wgm7I3XaabipGJpuM0DQlRsOalKYqNjQNEZFLnFBOaBQUKDSg0lFADxRSA0pNABmlzTetJnFA7D80E5poPStOGzV7XdSDYzGIpBUkwEbEVCXGKBolGKeCR0qurGpFegGiyGpGcjOai301pCaZFh6yYcUVAp+eiqQrHWQ63pFxqZ1q4gvI7zaUuIYgjQzZXaevIBFUtT8SQ3cU8dhpsNklwEWUocllX7o9APpRRXNCK5jZmMi7qcQAelFFbmLeox3NNWiigRKopxPFFFAhAM0oXFFFADWNV2PNFFBSG0ooooKFzSE0UUDDNKGoooGNZsU3cSaKKBoeGqytzJ5YXccelFFICvM5I96r5oooGhyuelTbSFzmiigGJuNAJDiiimQxU5eiiiqRJ/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EAYABgAAD/2wBDAAoHBwkHBgoJCAkLCwoMDxkQDw4ODx4WFxIZJCAmJSMgIyIoLTkwKCo2KyIjMkQyNjs9QEBAJjBGS0U+Sjk/QD3/2wBDAQsLCw8NDx0QEB09KSMpPT09PT09PT09PT09PT09PT09PT09PT09PT09PT09PT09PT09PT09PT09PT09PT09PT3/wAARCAC2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mfGarOcmppOpqLbXrhEiNAFSbKVUoLuIiDcOKe6AU5UpStAXISooVMmpStJjFAXEdMdqQLUpbNIRmkK4hWpFGKQDFPGKZMmKKmSmLipFFBkyZBmptoxUcYqcLmgxbISlRsuKtFKjdeaYlIqMvNOVcVLszRtoBsQYxTXxjpTiKaRxQJEJHNFPIpCKZQw00qKtW9sJXBm3JEerAZ/KriCyjkGyCRo0YeY8mCf/ANVS5JBcx1jMjhIwWc9ABW7ptrYaZqkUeoKs8wGWVjhEJHGfWrUGoNb27G0Q25B4RQC7fpWXLqF7d+abxd5Qbv3ihjjtjIzWbmF3IZM07XDyHhSxyyZCj6GikguPMaNpYJJGXIK54X+lFClENTLcc0gWpGHNJitDquN20Yp1LtoASgjilxQaQxlJSmmmmMUU9Rk1GDzTxQJkjIR0FAGOtKjnpTtueTQQ2NAOasIpyKjFTR8kUGbZPGpqwoqGKrS9KDCQ0jioHHNWWqNhmmTcr4oxUpWm4xQO5GwpYreW5lEcMbO57KK24dNt9OhFxrIbcyh0tx1256n/AAqv9vn1O7a2tIzbWDAoEjwpx/eNQ6iWw0Z0Vn50ojMqqScEhScVdg0qz8wrLJcSMpGFjQfvM+gJzj9ahj06GTU3hF2CuDh0Xjj9Pxq/pmqjTNQt13LLGGxyM4/2vyzWU6jjuMW7027njYxNC3mD9wsh8tlHpjtWW63lo0Ed2rIN/CY4apNSuIZteluLO9m2sxOX+UA98e1aba9q0UMPneVLEwO5WjDh/TJNRLmsa05Rj8SuYUshm1NpGDKIzuK9ABViPVJNSlhiu3RBH9zav3vY1dMcOt6deNpSbZ4wHltm+8ADzsPce1YSWT/YZLyRhHEhwpbgsfaiUYVKb59P0Kpxcp2gv+GN6eyivsbGFsGOWbH7sn0I6/lRWCl5ea7MlvG8dvCg5d84Bx3x60Vw051YR5Ze952Z6McNhrXlKz+X6kDjmm0rHrUe6vYOFDqKbupN9BQ+kpuaQmgBxpjc0ZpetA9hoGDT1GaAKkRcmgTY9FzUyr60oUbRTgtBi2CxipBF3oValCUGbYKMjip1OBUYGOBTgMdaZmx5Oas2unXF3/q02rgsWbgYHU+9SwaXIbaO4cDdK2IYj/HgZJPtT7LUpbzWpDKfLjI8tSq8gY+6KyqVow3YKLZnO0akiONnU9HfgcDJ49PxpbXUPKETgwqch+YgcEf1qaaeKGSSGCBWg3HiVfmz0zx0pl4GtLS3uIraEpOxyu3IGP5VE+a12UrGpc3ttrkSzyWu+WXrKzFeBwelMlsrIWotLS9EInAZWuccjsM9RVJp0ttllc2XE2GDwNg4PP0Iz2Nbd14RGo3RuIZla5WPYYv4Bxxx2+lcsMTBuyepSVzLstDmtJplvlEYKEJICGQ+4IrJuY5PtVq0ch8mTh5NgO1c9a2oJbvSrZLC4cfM+Ht3wQ56FcH+dUtUs472/R4HUIgBkVm+4M8ccA+manFylKKYmramJJGzXEkaKzsGIwBk1oadeTWFsyLE5cv8ylT09MUt5rUsryxlTEyuV3DglR0rVi19Wsfs9mAzkLkEYKgdcnvzXT7aUlblO54WCim5r+vmVndLWBL/AElZIp2JM0cuP3fqfoRWTqNx/bSQjcweNTgR8h+/51uahrNxK0UiyKLNpOjArkY6dMU77In2+2vbdoBIpDoduFx67RwfTPrWaXN8RlUXsZc0NmYmlqbn/R0GXJ3Ko4B4orQ8RWH9n38V7asqLPnITjY+BkfkfzzRXZGKaXKc83Kb5m9zmpD1qAvU0g5NQFao6ohupc0BaNtBQuaXNAWl20CuIOtSgUirUyR5oJbGKuTUqLzTxHUqJQQxFWpVFKqVPbW7XM6RR43Mcc9vei5DHW1rJcMVjA4GSScAVrx6ZaW6f6UZWk3KgAIUEnp74qV9QttJtIGsUDbJykrsMliF4+mc/pU2p3JdoZ3jS3LqHk8wAhjjgheaxcm9iWu5WmgMML+UqxyiQIEZgOO4/D1+lU4ruW3SUMinbKIl8xA2BjOaj1+8XUfKuUR/kkwy+uV6+2cVf0+4jFkly92g3OIgGUH5gTyR3wMfnUtsr2do8xal1WOEmS9spZ2iUbXHyZBxj8MVSkvrfXriC7t4Yra4iOGiduJueOR39yKfe6tHqFkqT7mV852L5ezB4GO/41mSWscNnLJZ+XLM5CIFOHjHX8fTIrCtQVWPvrQUJuL03LWr2eyXz4kKrIcOhHKP6H61U1JwqRWglUlHwQPyJJqCDVbu1E9rcHzI2TLpKT8rexP3TU9pYNOft9lG89ug/eITll/vcdx7iii3Gmqbd7dfLzFNJy5i/pU00upTXgANrbDLKRkDsuB9efwpj3moQWsktpck3U5+bysfuwDksD39KlhhjitreziGXufmn3HBUjkfTA5rD1bUXvdSeZXbah2xHPRR0rh9g8XipSWiWm3b/N3+Vjoa9lSt1ZONRN3fDzAzXZGd44yff0qw73ltI8c8G0SINwcZyM5PP8sVDpdodWguvLKR3SYYNnGR3OPr6VPaWk73B0vUDKZFUmNw2CG68+x5rdOdJ8lX7zlTtuY+ow7LnzFYvFKNyOfpyD7jvUdrctaXKTLztOSPUela1lo80t1cWs8iQ25jYoScjcASD9f8TWIyFGZT1Bwa9OnLmVmVpsdhdRJfRNAhRLQp5ymQcgkcAGqNhFd2+kIgRSFYmGXbuwv+Ge/rUOkX8biO3upim04DN90j0reu7m3vbKELPDFPANo2uNuO/wCFZSp2lcftX7P2b73MHUEf+xIwQ52TcluoJB/n/SimazqLXCx23nRyBW3N5SgIDjt6n3oropq0SY7GHKPmNRbasuvJqPafSg6EyPbShalEdP8AKoC5BtoC1ZEXtS+T7UCbIkTJ6VYRcUImK0bLybYefdW4nUjCRlyvOfvZFJsCTTNIe/nRMhS/I3HaAB3J7CopZ4raVovIRSuQdwyQRx3rc1HU7HTHvrO3scz+b5J8yRmBjABzngg5x09KxdUuo7vVvtsKBS4WR0I4D4+Ye4z/ADrOMm3toFjan0cwaGzyWbieKJbt5gOME4Mf4KQfzplolpb3UcVyb1rpoVlLWyBhHu6DGMnAIJNZS6nN/aEt6xBmm3iQ9mDDBGOmMGui0/U47DTdPlkUjz/3cl0hKkBDhVfAJ6Y6YzUPmSCyMx7SGGS4XSLm4lljfbPG0OQSD1xz71RvDcGfN0HEhGcuuCR61o3enuPF0U+ECyzJKPLyFwee/TNUdJ8mWKczyKDCN0nm5wBn885qou2rIktCoyGVGRWKsRx7nsKWwdYolX50Ky/MWYc+owfz/CtS80cpDHc2MiXETjJCH5lxz0PNVooDbaiiQwo6kK7mRRmTcASMnoMGpqSW6NaXvRcRn2W5luWgRXlkTjgc0LaOjje4icH1+YfTFdSbu3RmEYgtXjOdjMAHHsfpxXM3zW8V48kNy8wYY2bcbfbOe3tXnxxmKrScacOVdOr/AMjGpSUFvqOvIpNYtFAzcugVlbd87Z4I9yO4NY15c/2NcRrZtKsgJG8Egxke475qxHcSW7h4GMbZ3ZX19a1Htm1KCO5VoWkk5eOZfkznn8e+K6FSqQheo9SIytuZ7ajLqVk8oIkuEQefKBy4zjd/jWWa2ra6t4byS3t4U8pwYpI1OAwPU5/l71R1ew/szUpbcEsgw0bHqVIyP0NdVCStylyk5bho2oHTNXt7nJ2K4EgHde4r0Yo19qMFzbmFggO4suMqe2ex9K8sx7VuaP4knsFjhuMy26HgD7wH9adakpom9jUv/CUsWosVuGMDEkFuDj2NYOuAHWJwoQbdqnb0yFFdBe69bXYWdJU45aORSWb8Olc1M73E8k0mNzsWOKKUWndkX1Km2kK+oFWNlMZa2HchA+aingfMKKpFXButOSPNKV5py8VmzewFABV7TtEvtSiaW3gLRKdpckKCfQEkAmm6fafbb2OEnCtksx6IoGWY+wAJrotU0y4urCyg09DdpbKyOsI7sdyuV9GUjms5TtoBmabotrdX/wDZ95cz2t8XKiNoMgYGeTnjvT4fD9tdl3tdQDW0a5knkiKKhPQdySfapbVf7K8UQyaheJKYoyrybt2w+WQFz3xwKl0MJe+H5LCGRPtK3AmVNwBkXbg4z3HpUtve4mU7rw3LapHLFcRXFtI23zY8/KfQg8g1rXeiJ/YRItXF4IftStzhVUj5PTlQTVLVtLntTZwM37+6uAq2xbkjuzY6CrlxrM0mv2MumSyTWt5IdqvIfLG0lXUjoFwM/Q0nJu1mC7nOX1299dz3TqEM8hk25zjPaqtX9UtDa3rxb0cKAVZPuspGVI9sGqOOa1W2gwUFmCjqxwM11Gp69L4cvxY2UMZtoGEcoKZaYgckt2PpjpXMRkCRc9M81sPr1s7pc3mnRXF4hA80ylVcr0Zl7nj2zUzV+lxx3KqX3n3Mrs0xilJKiZ9xHPGT3+tPtooJo7qGSQq92oG6MbsFWyCR6GqU08t3M09wQ0kpLMR6k0wYAIyRkY4pOLtoaKUH7sjbtYcBIllKLbgvNcRw7Bt4CqPU55yafcalFcQBfMM90H2qkoCMyjpyBg/jVCyu0WJ7SdpGhlTDbTghgcgjtVu1aOKAy3f2u4hinjCibC4JB6YzxWcl3M3Fwd0UdRnFxMrfMcIF5GOnoKpnitvxGIZ5xcWsUsac7g44PuPasM10U37qOeWrYjVpaHdEvJYMu9bkgICcBX6Zz9M1mGiOR4ZkljOHjYMPqKc4qcXF9SbGzfaWlpqgm8l0dtpCdEZh3BPA5HPXBpPFKCZra4RAUVfIaQdGYDPHr1NbsWtQalCwVo3V38zyp8fuzjkc+/QisXxDq0F1bwWNqQ6ROZJJB0ZvQewya56MZKWo7nO7M05UqXaKULXUS2CpT9ooFPxTJuRMKjYVMxC1C7UDRD/FRQuDIM9KKEWPPU0+JlSRXdA6qwJU5Ab2OK09M0JdWhDrqdhbyM5RYZpCHJ7cY71Nq3hiTSLKUzahp7SxH541l+f8sVjzxvY6i4NVttK0q3vrPS4Ybm982Eskz/IFI6Zz1z+lYV9qc2otDJcE+fHF5TSg4MgBOCcegOPwpsmpCfT7K02c2rSEvnhtxB/TFVM5PNKMUtRjgc0oUd6bnmlzVg0bmjzSRie5CK88cJWOd2CrCScZYtx0zirkWrS2FrPDeQw3F4AGtT5a7NjjDn5cZBFZllJbS6JPazzi3Z5UkSRlLAkAjacZPfPSql0IbdlW2uJJwEAaRhtBbvtB5A+tZOKb1FGN9EaF7qFvdLYPPZFDAhiljhJjRkH3MHkg8mpNUTSra0tDbWdwst3bCdWa53BMkjGMc9KxkuJWUrI+5T69am1W+W5jsRHG6/ZbUQknoxBJyPzquXawWs9SHBUZIroLTULyPQr3ZOV8nyvKIVcrljkDimahpENvpCuqyi7thGbtmztxIMjH+7wD9ajN4unaPYmGKCQXYZpmmTeG2uQE9sdfXmk2pLQS3Mk53Ek5J5J9aQnFWLyPybuRfJaD5s+UxyY/9nPtVbazdK0REmLkVt+H7+N5hp18qS2s7AbZOgPbntWBuxwaN2RiiUeZWM7npMdm7wOnkQLDGWUxCPbhccKM+pPJrg9R0+XTbtoJR7qfUV2ml64t3pkAhIeVV2yoWAYH15PT3rnfFFzbS3SrA/myZLSOH3AEgfKD7YrGldSswZhGkopDXSSIVBPIFGKWlVc0CFTJqYJxSIuKk3gUEMbjb1pC/pSM4NNoCwxjmoXOKsyR4XOaqyUFojB+eikABIopouxd0pd+t2QI63Cf+hCu+8SPY6BqqXf2K2nN5KftM90Cyx9OB1xxz0rzmC6a0uY7iPG+Jw656ZBzXeX/AInS0vLY31r5160SSTmKQxx4PzKhXkMQD1PrXLUT5kdLVznPENpA2vMumwIsVxGs0McAY5Vh1xjIz6VkXFtPaybLiGSJuuHQqf1rrdb1E2OkTalpN07TaleMrXO3a8caqMRj0x7elc3J4jvb7SjZXz/aUSQOk0uWeM+gb0PvVQcrAkUs0ZpzwyxqHkhlRG6MyEA/jUZOBWg7HQ6Ilw2l3J08Mb1ZE/1f+s8rnO3v1xnFUdaW5/tEteCNZyimQIO+P4sfxetWfDdkNQuIztLpEGkkUHBZVGcZ9zgfjUXiG1ktr9ZGgMEVzEsyRdoyeGX8GB/Ss7rmsTZpmaDg8VZsLtba7ikljEsaOGMZ6HBqn2pUGD1rW1yJuzOysbu5u21K+e6e6g+zO/2Wdi0RYsMZU8ADrVzTbjVLvw3N5S2ktysqvGsEce+Fe7bAODkDtXHafqNzptz51q4zghlYZVweoI7iu38M6lbFfOitLeCS5kWHbbDDZ6ksScha56keXWwoyvoc9r1rd5juLy28mWQfMcAeYe7Eep/CsjDBflr0fxlZwzWP2mO2jeQEJJJghlHYj15459a8+PANXSnzRFJGezEsc0KCTgVJLH82RSJ8nNbGYrJtxuwaAeOKJDu5pqmmOw8mmk04pxnNMoFYcDT1FR5p6tQKxKDihqZupjNmkLlFzzS1GKlT3pjaEclhjNQOMVaZBUTpkZoEioOGop+z5hRTRoQk8kHpXXLpkPiaCG+mmltp0hVZwhjYSKg2hxlwVOMA5GK5An5q1NHmUQ6sX2KWsHUbsfMdy8VhNaXR17bGlLrVtbT3em3GmRvpjOrLAs3zRsABvDrkZI69qv6Hqtt5d7babpkUEEFs93skbzXmlXG0knsuc4rjQMACrVhfXGm3cdzaybJU6HGfqCO4pOmmiWdBo93rOuQXEbava3DTo6mzu3YlhjO5VxgY7Y9KwZdI1CK0FzNY3SW+P9Y8TBfzxXTeGPEO/wAR2qJp+m2zTFlaSKHazEqcDOeMnHSqmgG+1LXZ4bnVLu21GUvG0bwGRXBB3BgTgD8Km7i3oCZn+GXJOpQyDdam38yWMEAybWG1dx6DJGfpVrV4mTR7TbbNBBuYqolEiAnByD1BIHIP1qzpHh+803VIpZkRjLaTOtvnIlwv+rcduoJHpU2ri/fQv9J0m3t4gyyboUEYjP3TwCdwPTJo5lzaBLV3ORpwzQMZpwFdCMKiEGa1NF1N9JuJJo41kZ0KYboD61m4qRDiiSurMzRvP4nuBZtbJDGFeDyHLEtkZJyPfmscy5SmZB60hHpSUUtirjdxJpr9RTulNIJNMBC3GKQHHNKDjPFJnJzQNIeHJFJ1puacikmgVhyoWPFPaIoM0itt4FOdsrQFiMtTc00mjNA+UkXmpAKhXrU6mgTQ+o2GakFBFBNiuE+YUVMF+YUU0FzKPBzV600a51C2W4TyYoS5RZJ5VjDsOoXPWqQGSRXSaZaprkOnw27W7XFjA6SWtxvCsu4tvBXr97kdcispu2p3PYxZ7WWzne3uEMc0Z2srdQajxV/VmtZNTlaxGLYhdnXngZxnnGc4zVPFUtUZNjeQQQSCOQR2rbsfEN/dXUFtqWqzpZMwEzdyg5IJAyc4x+NY2OKQiiUU0SpHc6Fq8GvapckWL2rxSG+DiYncwG3ad3ChgQKh8W3d0+m2SypDFHNFiVYdpHmKTwSO3OQPeuVt9QuLa1uLaNh5VwFEmVySAcjn60xrm4e1+zGRvJ3+Zs7bsYz+VZKlaVxt6ldetSBaRV21ITW6M5u4m2jnOMUnPrSeYVYH0pmdiRopI8FwQDRu4qS61E3MaoUA29xVYNSGkSZppNJuozmgqwYzQUx05op280DBFx1p270puaAaBDgcUpYYptI3akOwxjg0gNK3WmigokWplOahBqVeBmgTLCoSM0HikRzignigzYDG4UUwN8woqkKxBfac+mTIk09pKzgkeROsmPrjpXZ+C/D+/SLi/wDNmjmllQRGMYZgh3bckdGIHPtUFu9rpviSfSbOzthY2EbyXLywLJLPsXLfMemTwMVs/wDCQ6dDoLrp1qSkEcFyYkuThGduE3D0xyOnauSc5NWR1tnB6ykKavcfZT+4Zt6L3TPJQ+4JI/CqVaniKW1udYkuLJw0VwolKj+B25ZT9DWZit47IhsVRS7acFwM0B8dBVmLYeXjk0KoJxQHJPIp5/Wgm7I3XaabipGJpuM0DQlRsOalKYqNjQNEZFLnFBOaBQUKDSg0lFADxRSA0pNABmlzTetJnFA7D80E5poPStOGzV7XdSDYzGIpBUkwEbEVCXGKBolGKeCR0qurGpFegGiyGpGcjOai301pCaZFh6yYcUVAp+eiqQrHWQ63pFxqZ1q4gvI7zaUuIYgjQzZXaevIBFUtT8SQ3cU8dhpsNklwEWUocllX7o9APpRRXNCK5jZmMi7qcQAelFFbmLeox3NNWiigRKopxPFFFAhAM0oXFFFADWNV2PNFFBSG0ooooKFzSE0UUDDNKGoooGNZsU3cSaKKBoeGqytzJ5YXccelFFICvM5I96r5oooGhyuelTbSFzmiigGJuNAJDiiimQxU5eiiiqRJ/9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eg;base64,/9j/4AAQSkZJRgABAQEAYABgAAD/2wBDAAoHBwkHBgoJCAkLCwoMDxkQDw4ODx4WFxIZJCAmJSMgIyIoLTkwKCo2KyIjMkQyNjs9QEBAJjBGS0U+Sjk/QD3/2wBDAQsLCw8NDx0QEB09KSMpPT09PT09PT09PT09PT09PT09PT09PT09PT09PT09PT09PT09PT09PT09PT09PT09PT3/wAARCAC2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mfGarOcmppOpqLbXrhEiNAFSbKVUoLuIiDcOKe6AU5UpStAXISooVMmpStJjFAXEdMdqQLUpbNIRmkK4hWpFGKQDFPGKZMmKKmSmLipFFBkyZBmptoxUcYqcLmgxbISlRsuKtFKjdeaYlIqMvNOVcVLszRtoBsQYxTXxjpTiKaRxQJEJHNFPIpCKZQw00qKtW9sJXBm3JEerAZ/KriCyjkGyCRo0YeY8mCf/ANVS5JBcx1jMjhIwWc9ABW7ptrYaZqkUeoKs8wGWVjhEJHGfWrUGoNb27G0Q25B4RQC7fpWXLqF7d+abxd5Qbv3ihjjtjIzWbmF3IZM07XDyHhSxyyZCj6GikguPMaNpYJJGXIK54X+lFClENTLcc0gWpGHNJitDquN20Yp1LtoASgjilxQaQxlJSmmmmMUU9Rk1GDzTxQJkjIR0FAGOtKjnpTtueTQQ2NAOasIpyKjFTR8kUGbZPGpqwoqGKrS9KDCQ0jioHHNWWqNhmmTcr4oxUpWm4xQO5GwpYreW5lEcMbO57KK24dNt9OhFxrIbcyh0tx1256n/AAqv9vn1O7a2tIzbWDAoEjwpx/eNQ6iWw0Z0Vn50ojMqqScEhScVdg0qz8wrLJcSMpGFjQfvM+gJzj9ahj06GTU3hF2CuDh0Xjj9Pxq/pmqjTNQt13LLGGxyM4/2vyzWU6jjuMW7027njYxNC3mD9wsh8tlHpjtWW63lo0Ed2rIN/CY4apNSuIZteluLO9m2sxOX+UA98e1aba9q0UMPneVLEwO5WjDh/TJNRLmsa05Rj8SuYUshm1NpGDKIzuK9ABViPVJNSlhiu3RBH9zav3vY1dMcOt6deNpSbZ4wHltm+8ADzsPce1YSWT/YZLyRhHEhwpbgsfaiUYVKb59P0Kpxcp2gv+GN6eyivsbGFsGOWbH7sn0I6/lRWCl5ea7MlvG8dvCg5d84Bx3x60Vw051YR5Ze952Z6McNhrXlKz+X6kDjmm0rHrUe6vYOFDqKbupN9BQ+kpuaQmgBxpjc0ZpetA9hoGDT1GaAKkRcmgTY9FzUyr60oUbRTgtBi2CxipBF3oValCUGbYKMjip1OBUYGOBTgMdaZmx5Oas2unXF3/q02rgsWbgYHU+9SwaXIbaO4cDdK2IYj/HgZJPtT7LUpbzWpDKfLjI8tSq8gY+6KyqVow3YKLZnO0akiONnU9HfgcDJ49PxpbXUPKETgwqch+YgcEf1qaaeKGSSGCBWg3HiVfmz0zx0pl4GtLS3uIraEpOxyu3IGP5VE+a12UrGpc3ttrkSzyWu+WXrKzFeBwelMlsrIWotLS9EInAZWuccjsM9RVJp0ttllc2XE2GDwNg4PP0Iz2Nbd14RGo3RuIZla5WPYYv4Bxxx2+lcsMTBuyepSVzLstDmtJplvlEYKEJICGQ+4IrJuY5PtVq0ch8mTh5NgO1c9a2oJbvSrZLC4cfM+Ht3wQ56FcH+dUtUs472/R4HUIgBkVm+4M8ccA+manFylKKYmramJJGzXEkaKzsGIwBk1oadeTWFsyLE5cv8ylT09MUt5rUsryxlTEyuV3DglR0rVi19Wsfs9mAzkLkEYKgdcnvzXT7aUlblO54WCim5r+vmVndLWBL/AElZIp2JM0cuP3fqfoRWTqNx/bSQjcweNTgR8h+/51uahrNxK0UiyKLNpOjArkY6dMU77In2+2vbdoBIpDoduFx67RwfTPrWaXN8RlUXsZc0NmYmlqbn/R0GXJ3Ko4B4orQ8RWH9n38V7asqLPnITjY+BkfkfzzRXZGKaXKc83Kb5m9zmpD1qAvU0g5NQFao6ohupc0BaNtBQuaXNAWl20CuIOtSgUirUyR5oJbGKuTUqLzTxHUqJQQxFWpVFKqVPbW7XM6RR43Mcc9vei5DHW1rJcMVjA4GSScAVrx6ZaW6f6UZWk3KgAIUEnp74qV9QttJtIGsUDbJykrsMliF4+mc/pU2p3JdoZ3jS3LqHk8wAhjjgheaxcm9iWu5WmgMML+UqxyiQIEZgOO4/D1+lU4ruW3SUMinbKIl8xA2BjOaj1+8XUfKuUR/kkwy+uV6+2cVf0+4jFkly92g3OIgGUH5gTyR3wMfnUtsr2do8xal1WOEmS9spZ2iUbXHyZBxj8MVSkvrfXriC7t4Yra4iOGiduJueOR39yKfe6tHqFkqT7mV852L5ezB4GO/41mSWscNnLJZ+XLM5CIFOHjHX8fTIrCtQVWPvrQUJuL03LWr2eyXz4kKrIcOhHKP6H61U1JwqRWglUlHwQPyJJqCDVbu1E9rcHzI2TLpKT8rexP3TU9pYNOft9lG89ug/eITll/vcdx7iii3Gmqbd7dfLzFNJy5i/pU00upTXgANrbDLKRkDsuB9efwpj3moQWsktpck3U5+bysfuwDksD39KlhhjitreziGXufmn3HBUjkfTA5rD1bUXvdSeZXbah2xHPRR0rh9g8XipSWiWm3b/N3+Vjoa9lSt1ZONRN3fDzAzXZGd44yff0qw73ltI8c8G0SINwcZyM5PP8sVDpdodWguvLKR3SYYNnGR3OPr6VPaWk73B0vUDKZFUmNw2CG68+x5rdOdJ8lX7zlTtuY+ow7LnzFYvFKNyOfpyD7jvUdrctaXKTLztOSPUela1lo80t1cWs8iQ25jYoScjcASD9f8TWIyFGZT1Bwa9OnLmVmVpsdhdRJfRNAhRLQp5ymQcgkcAGqNhFd2+kIgRSFYmGXbuwv+Ge/rUOkX8biO3upim04DN90j0reu7m3vbKELPDFPANo2uNuO/wCFZSp2lcftX7P2b73MHUEf+xIwQ52TcluoJB/n/SimazqLXCx23nRyBW3N5SgIDjt6n3oropq0SY7GHKPmNRbasuvJqPafSg6EyPbShalEdP8AKoC5BtoC1ZEXtS+T7UCbIkTJ6VYRcUImK0bLybYefdW4nUjCRlyvOfvZFJsCTTNIe/nRMhS/I3HaAB3J7CopZ4raVovIRSuQdwyQRx3rc1HU7HTHvrO3scz+b5J8yRmBjABzngg5x09KxdUuo7vVvtsKBS4WR0I4D4+Ye4z/ADrOMm3toFjan0cwaGzyWbieKJbt5gOME4Mf4KQfzplolpb3UcVyb1rpoVlLWyBhHu6DGMnAIJNZS6nN/aEt6xBmm3iQ9mDDBGOmMGui0/U47DTdPlkUjz/3cl0hKkBDhVfAJ6Y6YzUPmSCyMx7SGGS4XSLm4lljfbPG0OQSD1xz71RvDcGfN0HEhGcuuCR61o3enuPF0U+ECyzJKPLyFwee/TNUdJ8mWKczyKDCN0nm5wBn885qou2rIktCoyGVGRWKsRx7nsKWwdYolX50Ky/MWYc+owfz/CtS80cpDHc2MiXETjJCH5lxz0PNVooDbaiiQwo6kK7mRRmTcASMnoMGpqSW6NaXvRcRn2W5luWgRXlkTjgc0LaOjje4icH1+YfTFdSbu3RmEYgtXjOdjMAHHsfpxXM3zW8V48kNy8wYY2bcbfbOe3tXnxxmKrScacOVdOr/AMjGpSUFvqOvIpNYtFAzcugVlbd87Z4I9yO4NY15c/2NcRrZtKsgJG8Egxke475qxHcSW7h4GMbZ3ZX19a1Htm1KCO5VoWkk5eOZfkznn8e+K6FSqQheo9SIytuZ7ajLqVk8oIkuEQefKBy4zjd/jWWa2ra6t4byS3t4U8pwYpI1OAwPU5/l71R1ew/szUpbcEsgw0bHqVIyP0NdVCStylyk5bho2oHTNXt7nJ2K4EgHde4r0Yo19qMFzbmFggO4suMqe2ex9K8sx7VuaP4knsFjhuMy26HgD7wH9adakpom9jUv/CUsWosVuGMDEkFuDj2NYOuAHWJwoQbdqnb0yFFdBe69bXYWdJU45aORSWb8Olc1M73E8k0mNzsWOKKUWndkX1Km2kK+oFWNlMZa2HchA+aingfMKKpFXButOSPNKV5py8VmzewFABV7TtEvtSiaW3gLRKdpckKCfQEkAmm6fafbb2OEnCtksx6IoGWY+wAJrotU0y4urCyg09DdpbKyOsI7sdyuV9GUjms5TtoBmabotrdX/wDZ95cz2t8XKiNoMgYGeTnjvT4fD9tdl3tdQDW0a5knkiKKhPQdySfapbVf7K8UQyaheJKYoyrybt2w+WQFz3xwKl0MJe+H5LCGRPtK3AmVNwBkXbg4z3HpUtve4mU7rw3LapHLFcRXFtI23zY8/KfQg8g1rXeiJ/YRItXF4IftStzhVUj5PTlQTVLVtLntTZwM37+6uAq2xbkjuzY6CrlxrM0mv2MumSyTWt5IdqvIfLG0lXUjoFwM/Q0nJu1mC7nOX1299dz3TqEM8hk25zjPaqtX9UtDa3rxb0cKAVZPuspGVI9sGqOOa1W2gwUFmCjqxwM11Gp69L4cvxY2UMZtoGEcoKZaYgckt2PpjpXMRkCRc9M81sPr1s7pc3mnRXF4hA80ylVcr0Zl7nj2zUzV+lxx3KqX3n3Mrs0xilJKiZ9xHPGT3+tPtooJo7qGSQq92oG6MbsFWyCR6GqU08t3M09wQ0kpLMR6k0wYAIyRkY4pOLtoaKUH7sjbtYcBIllKLbgvNcRw7Bt4CqPU55yafcalFcQBfMM90H2qkoCMyjpyBg/jVCyu0WJ7SdpGhlTDbTghgcgjtVu1aOKAy3f2u4hinjCibC4JB6YzxWcl3M3Fwd0UdRnFxMrfMcIF5GOnoKpnitvxGIZ5xcWsUsac7g44PuPasM10U37qOeWrYjVpaHdEvJYMu9bkgICcBX6Zz9M1mGiOR4ZkljOHjYMPqKc4qcXF9SbGzfaWlpqgm8l0dtpCdEZh3BPA5HPXBpPFKCZra4RAUVfIaQdGYDPHr1NbsWtQalCwVo3V38zyp8fuzjkc+/QisXxDq0F1bwWNqQ6ROZJJB0ZvQewya56MZKWo7nO7M05UqXaKULXUS2CpT9ooFPxTJuRMKjYVMxC1C7UDRD/FRQuDIM9KKEWPPU0+JlSRXdA6qwJU5Ab2OK09M0JdWhDrqdhbyM5RYZpCHJ7cY71Nq3hiTSLKUzahp7SxH541l+f8sVjzxvY6i4NVttK0q3vrPS4Ybm982Eskz/IFI6Zz1z+lYV9qc2otDJcE+fHF5TSg4MgBOCcegOPwpsmpCfT7K02c2rSEvnhtxB/TFVM5PNKMUtRjgc0oUd6bnmlzVg0bmjzSRie5CK88cJWOd2CrCScZYtx0zirkWrS2FrPDeQw3F4AGtT5a7NjjDn5cZBFZllJbS6JPazzi3Z5UkSRlLAkAjacZPfPSql0IbdlW2uJJwEAaRhtBbvtB5A+tZOKb1FGN9EaF7qFvdLYPPZFDAhiljhJjRkH3MHkg8mpNUTSra0tDbWdwst3bCdWa53BMkjGMc9KxkuJWUrI+5T69am1W+W5jsRHG6/ZbUQknoxBJyPzquXawWs9SHBUZIroLTULyPQr3ZOV8nyvKIVcrljkDimahpENvpCuqyi7thGbtmztxIMjH+7wD9ajN4unaPYmGKCQXYZpmmTeG2uQE9sdfXmk2pLQS3Mk53Ek5J5J9aQnFWLyPybuRfJaD5s+UxyY/9nPtVbazdK0REmLkVt+H7+N5hp18qS2s7AbZOgPbntWBuxwaN2RiiUeZWM7npMdm7wOnkQLDGWUxCPbhccKM+pPJrg9R0+XTbtoJR7qfUV2ml64t3pkAhIeVV2yoWAYH15PT3rnfFFzbS3SrA/myZLSOH3AEgfKD7YrGldSswZhGkopDXSSIVBPIFGKWlVc0CFTJqYJxSIuKk3gUEMbjb1pC/pSM4NNoCwxjmoXOKsyR4XOaqyUFojB+eikABIopouxd0pd+t2QI63Cf+hCu+8SPY6BqqXf2K2nN5KftM90Cyx9OB1xxz0rzmC6a0uY7iPG+Jw656ZBzXeX/AInS0vLY31r5160SSTmKQxx4PzKhXkMQD1PrXLUT5kdLVznPENpA2vMumwIsVxGs0McAY5Vh1xjIz6VkXFtPaybLiGSJuuHQqf1rrdb1E2OkTalpN07TaleMrXO3a8caqMRj0x7elc3J4jvb7SjZXz/aUSQOk0uWeM+gb0PvVQcrAkUs0ZpzwyxqHkhlRG6MyEA/jUZOBWg7HQ6Ilw2l3J08Mb1ZE/1f+s8rnO3v1xnFUdaW5/tEteCNZyimQIO+P4sfxetWfDdkNQuIztLpEGkkUHBZVGcZ9zgfjUXiG1ktr9ZGgMEVzEsyRdoyeGX8GB/Ss7rmsTZpmaDg8VZsLtba7ikljEsaOGMZ6HBqn2pUGD1rW1yJuzOysbu5u21K+e6e6g+zO/2Wdi0RYsMZU8ADrVzTbjVLvw3N5S2ktysqvGsEce+Fe7bAODkDtXHafqNzptz51q4zghlYZVweoI7iu38M6lbFfOitLeCS5kWHbbDDZ6ksScha56keXWwoyvoc9r1rd5juLy28mWQfMcAeYe7Eep/CsjDBflr0fxlZwzWP2mO2jeQEJJJghlHYj15459a8+PANXSnzRFJGezEsc0KCTgVJLH82RSJ8nNbGYrJtxuwaAeOKJDu5pqmmOw8mmk04pxnNMoFYcDT1FR5p6tQKxKDihqZupjNmkLlFzzS1GKlT3pjaEclhjNQOMVaZBUTpkZoEioOGop+z5hRTRoQk8kHpXXLpkPiaCG+mmltp0hVZwhjYSKg2hxlwVOMA5GK5An5q1NHmUQ6sX2KWsHUbsfMdy8VhNaXR17bGlLrVtbT3em3GmRvpjOrLAs3zRsABvDrkZI69qv6Hqtt5d7babpkUEEFs93skbzXmlXG0knsuc4rjQMACrVhfXGm3cdzaybJU6HGfqCO4pOmmiWdBo93rOuQXEbava3DTo6mzu3YlhjO5VxgY7Y9KwZdI1CK0FzNY3SW+P9Y8TBfzxXTeGPEO/wAR2qJp+m2zTFlaSKHazEqcDOeMnHSqmgG+1LXZ4bnVLu21GUvG0bwGRXBB3BgTgD8Km7i3oCZn+GXJOpQyDdam38yWMEAybWG1dx6DJGfpVrV4mTR7TbbNBBuYqolEiAnByD1BIHIP1qzpHh+803VIpZkRjLaTOtvnIlwv+rcduoJHpU2ri/fQv9J0m3t4gyyboUEYjP3TwCdwPTJo5lzaBLV3ORpwzQMZpwFdCMKiEGa1NF1N9JuJJo41kZ0KYboD61m4qRDiiSurMzRvP4nuBZtbJDGFeDyHLEtkZJyPfmscy5SmZB60hHpSUUtirjdxJpr9RTulNIJNMBC3GKQHHNKDjPFJnJzQNIeHJFJ1puacikmgVhyoWPFPaIoM0itt4FOdsrQFiMtTc00mjNA+UkXmpAKhXrU6mgTQ+o2GakFBFBNiuE+YUVMF+YUU0FzKPBzV600a51C2W4TyYoS5RZJ5VjDsOoXPWqQGSRXSaZaprkOnw27W7XFjA6SWtxvCsu4tvBXr97kdcispu2p3PYxZ7WWzne3uEMc0Z2srdQajxV/VmtZNTlaxGLYhdnXngZxnnGc4zVPFUtUZNjeQQQSCOQR2rbsfEN/dXUFtqWqzpZMwEzdyg5IJAyc4x+NY2OKQiiUU0SpHc6Fq8GvapckWL2rxSG+DiYncwG3ad3ChgQKh8W3d0+m2SypDFHNFiVYdpHmKTwSO3OQPeuVt9QuLa1uLaNh5VwFEmVySAcjn60xrm4e1+zGRvJ3+Zs7bsYz+VZKlaVxt6ldetSBaRV21ITW6M5u4m2jnOMUnPrSeYVYH0pmdiRopI8FwQDRu4qS61E3MaoUA29xVYNSGkSZppNJuozmgqwYzQUx05op280DBFx1p270puaAaBDgcUpYYptI3akOwxjg0gNK3WmigokWplOahBqVeBmgTLCoSM0HikRzignigzYDG4UUwN8woqkKxBfac+mTIk09pKzgkeROsmPrjpXZ+C/D+/SLi/wDNmjmllQRGMYZgh3bckdGIHPtUFu9rpviSfSbOzthY2EbyXLywLJLPsXLfMemTwMVs/wDCQ6dDoLrp1qSkEcFyYkuThGduE3D0xyOnauSc5NWR1tnB6ykKavcfZT+4Zt6L3TPJQ+4JI/CqVaniKW1udYkuLJw0VwolKj+B25ZT9DWZit47IhsVRS7acFwM0B8dBVmLYeXjk0KoJxQHJPIp5/Wgm7I3XaabipGJpuM0DQlRsOalKYqNjQNEZFLnFBOaBQUKDSg0lFADxRSA0pNABmlzTetJnFA7D80E5poPStOGzV7XdSDYzGIpBUkwEbEVCXGKBolGKeCR0qurGpFegGiyGpGcjOai301pCaZFh6yYcUVAp+eiqQrHWQ63pFxqZ1q4gvI7zaUuIYgjQzZXaevIBFUtT8SQ3cU8dhpsNklwEWUocllX7o9APpRRXNCK5jZmMi7qcQAelFFbmLeox3NNWiigRKopxPFFFAhAM0oXFFFADWNV2PNFFBSG0ooooKFzSE0UUDDNKGoooGNZsU3cSaKKBoeGqytzJ5YXccelFFICvM5I96r5oooGhyuelTbSFzmiigGJuNAJDiiimQxU5eiiiqRJ/9k="/>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189" y="1905000"/>
            <a:ext cx="4602625" cy="3878479"/>
          </a:xfrm>
          <a:prstGeom prst="rect">
            <a:avLst/>
          </a:prstGeom>
        </p:spPr>
      </p:pic>
    </p:spTree>
    <p:extLst>
      <p:ext uri="{BB962C8B-B14F-4D97-AF65-F5344CB8AC3E}">
        <p14:creationId xmlns:p14="http://schemas.microsoft.com/office/powerpoint/2010/main" val="2287815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609600" indent="-609600">
              <a:buNone/>
            </a:pPr>
            <a:r>
              <a:rPr lang="en-US" altLang="en-US" sz="2800" b="1" dirty="0"/>
              <a:t>Remnants of structures that were in ancestral </a:t>
            </a:r>
            <a:r>
              <a:rPr lang="en-US" altLang="en-US" sz="2800" b="1" dirty="0" smtClean="0"/>
              <a:t>form.</a:t>
            </a:r>
          </a:p>
          <a:p>
            <a:pPr marL="609600" indent="-609600">
              <a:buNone/>
            </a:pPr>
            <a:endParaRPr lang="en-US" altLang="en-US" sz="2800" b="1" u="sng" dirty="0" smtClean="0">
              <a:solidFill>
                <a:schemeClr val="accent6">
                  <a:lumMod val="75000"/>
                </a:schemeClr>
              </a:solidFill>
            </a:endParaRPr>
          </a:p>
          <a:p>
            <a:pPr marL="609600" indent="-609600">
              <a:buNone/>
            </a:pPr>
            <a:r>
              <a:rPr lang="en-US" altLang="en-US" sz="2800" b="1" u="sng" dirty="0" smtClean="0">
                <a:solidFill>
                  <a:schemeClr val="accent6">
                    <a:lumMod val="75000"/>
                  </a:schemeClr>
                </a:solidFill>
              </a:rPr>
              <a:t>Examples</a:t>
            </a:r>
            <a:r>
              <a:rPr lang="en-US" altLang="en-US" sz="2800" b="1" dirty="0">
                <a:solidFill>
                  <a:schemeClr val="accent6">
                    <a:lumMod val="75000"/>
                  </a:schemeClr>
                </a:solidFill>
              </a:rPr>
              <a:t>:</a:t>
            </a:r>
          </a:p>
          <a:p>
            <a:pPr lvl="1"/>
            <a:r>
              <a:rPr lang="en-US" altLang="en-US" dirty="0"/>
              <a:t>whale </a:t>
            </a:r>
            <a:r>
              <a:rPr lang="en-US" altLang="en-US" dirty="0" smtClean="0"/>
              <a:t>pelvis</a:t>
            </a:r>
          </a:p>
          <a:p>
            <a:pPr lvl="1"/>
            <a:r>
              <a:rPr lang="en-US" altLang="en-US" dirty="0" smtClean="0"/>
              <a:t>tiny </a:t>
            </a:r>
            <a:r>
              <a:rPr lang="en-US" altLang="en-US" dirty="0"/>
              <a:t>snake </a:t>
            </a:r>
          </a:p>
          <a:p>
            <a:pPr marL="990600" lvl="1" indent="-533400">
              <a:buNone/>
            </a:pPr>
            <a:r>
              <a:rPr lang="en-US" altLang="en-US" dirty="0"/>
              <a:t>pelvic and limb </a:t>
            </a:r>
            <a:r>
              <a:rPr lang="en-US" altLang="en-US" dirty="0" smtClean="0"/>
              <a:t>bones</a:t>
            </a:r>
          </a:p>
          <a:p>
            <a:pPr lvl="1"/>
            <a:r>
              <a:rPr lang="en-US" altLang="en-US" dirty="0" smtClean="0"/>
              <a:t>the </a:t>
            </a:r>
            <a:r>
              <a:rPr lang="en-US" altLang="en-US" dirty="0"/>
              <a:t>eyes in </a:t>
            </a:r>
          </a:p>
          <a:p>
            <a:pPr marL="990600" lvl="1" indent="-533400">
              <a:buNone/>
            </a:pPr>
            <a:r>
              <a:rPr lang="en-US" altLang="en-US" dirty="0"/>
              <a:t>cave-dwelling salamanders </a:t>
            </a:r>
          </a:p>
          <a:p>
            <a:pPr marL="990600" lvl="1" indent="-533400">
              <a:buNone/>
            </a:pPr>
            <a:r>
              <a:rPr lang="en-US" altLang="en-US" dirty="0"/>
              <a:t>and fish that are </a:t>
            </a:r>
          </a:p>
          <a:p>
            <a:pPr marL="990600" lvl="1" indent="-533400">
              <a:buNone/>
            </a:pPr>
            <a:r>
              <a:rPr lang="en-US" altLang="en-US" dirty="0"/>
              <a:t>completely </a:t>
            </a:r>
            <a:r>
              <a:rPr lang="en-US" altLang="en-US" dirty="0" smtClean="0"/>
              <a:t>blind </a:t>
            </a:r>
            <a:endParaRPr lang="en-US" altLang="en-US" dirty="0">
              <a:solidFill>
                <a:schemeClr val="accent1"/>
              </a:solidFill>
            </a:endParaRPr>
          </a:p>
          <a:p>
            <a:endParaRPr lang="en-US" sz="2800" dirty="0"/>
          </a:p>
        </p:txBody>
      </p:sp>
      <p:pic>
        <p:nvPicPr>
          <p:cNvPr id="4" name="Picture 5" descr="Image13"/>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4953000" y="1981200"/>
            <a:ext cx="3352800" cy="489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30619" y="76200"/>
            <a:ext cx="8229600" cy="1143000"/>
          </a:xfrm>
          <a:prstGeom prst="rect">
            <a:avLst/>
          </a:prstGeom>
          <a:solidFill>
            <a:schemeClr val="accent2">
              <a:lumMod val="20000"/>
              <a:lumOff val="8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dirty="0" smtClean="0">
                <a:solidFill>
                  <a:schemeClr val="accent5">
                    <a:lumMod val="50000"/>
                  </a:schemeClr>
                </a:solidFill>
                <a:latin typeface="MV Boli" panose="02000500030200090000" pitchFamily="2" charset="0"/>
                <a:cs typeface="MV Boli" panose="02000500030200090000" pitchFamily="2" charset="0"/>
              </a:rPr>
              <a:t>Evidence #5</a:t>
            </a:r>
            <a:r>
              <a:rPr lang="en-US" sz="4000" b="1" dirty="0" smtClean="0">
                <a:solidFill>
                  <a:schemeClr val="accent5">
                    <a:lumMod val="50000"/>
                  </a:schemeClr>
                </a:solidFill>
                <a:latin typeface="MV Boli" panose="02000500030200090000" pitchFamily="2" charset="0"/>
                <a:cs typeface="MV Boli" panose="02000500030200090000" pitchFamily="2" charset="0"/>
              </a:rPr>
              <a:t>: Vestigial Structures</a:t>
            </a:r>
            <a:endParaRPr lang="en-US" sz="4000" b="1" dirty="0">
              <a:solidFill>
                <a:schemeClr val="accent5">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699030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v14n2_vestigial_stru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105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Vestigial Structures in Humans</a:t>
            </a:r>
            <a:endParaRPr lang="en-US" dirty="0"/>
          </a:p>
        </p:txBody>
      </p:sp>
    </p:spTree>
    <p:extLst>
      <p:ext uri="{BB962C8B-B14F-4D97-AF65-F5344CB8AC3E}">
        <p14:creationId xmlns:p14="http://schemas.microsoft.com/office/powerpoint/2010/main" val="1558333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lumMod val="60000"/>
                    <a:lumOff val="40000"/>
                  </a:schemeClr>
                </a:solidFill>
                <a:latin typeface="MV Boli" panose="02000500030200090000" pitchFamily="2" charset="0"/>
                <a:cs typeface="MV Boli" panose="02000500030200090000" pitchFamily="2" charset="0"/>
              </a:rPr>
              <a:t>Showing Evolutionary Relationships</a:t>
            </a:r>
            <a:endParaRPr lang="en-US" sz="3600" b="1" dirty="0">
              <a:solidFill>
                <a:schemeClr val="tx2">
                  <a:lumMod val="60000"/>
                  <a:lumOff val="40000"/>
                </a:schemeClr>
              </a:solidFill>
              <a:latin typeface="MV Boli" panose="02000500030200090000" pitchFamily="2" charset="0"/>
              <a:cs typeface="MV Boli" panose="02000500030200090000" pitchFamily="2" charset="0"/>
            </a:endParaRPr>
          </a:p>
        </p:txBody>
      </p:sp>
      <p:pic>
        <p:nvPicPr>
          <p:cNvPr id="8194" name="Picture 2"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248400" cy="49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28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g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387" y="5316"/>
            <a:ext cx="433915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228600"/>
            <a:ext cx="4343400" cy="2308324"/>
          </a:xfrm>
          <a:prstGeom prst="rect">
            <a:avLst/>
          </a:prstGeom>
        </p:spPr>
        <p:txBody>
          <a:bodyPr wrap="square">
            <a:spAutoFit/>
          </a:bodyPr>
          <a:lstStyle/>
          <a:p>
            <a:pPr lvl="0"/>
            <a:r>
              <a:rPr lang="en-US" sz="2400" dirty="0"/>
              <a:t>Scientists originally thought the Giant panda and the Lesser panda were closely related.  Now, based on DNA evidence, they know Giant pandas are closer in relation to Bears.</a:t>
            </a:r>
          </a:p>
        </p:txBody>
      </p:sp>
      <p:pic>
        <p:nvPicPr>
          <p:cNvPr id="6" name="Picture 2" descr="http://antranik.org/wp-content/uploads/2011/06/bears.jpg"/>
          <p:cNvPicPr>
            <a:picLocks noChangeAspect="1" noChangeArrowheads="1"/>
          </p:cNvPicPr>
          <p:nvPr/>
        </p:nvPicPr>
        <p:blipFill rotWithShape="1">
          <a:blip r:embed="rId3">
            <a:extLst>
              <a:ext uri="{28A0092B-C50C-407E-A947-70E740481C1C}">
                <a14:useLocalDpi xmlns:a14="http://schemas.microsoft.com/office/drawing/2010/main" val="0"/>
              </a:ext>
            </a:extLst>
          </a:blip>
          <a:srcRect l="-8082" t="938" r="-193" b="1763"/>
          <a:stretch/>
        </p:blipFill>
        <p:spPr bwMode="auto">
          <a:xfrm>
            <a:off x="-381000" y="2675862"/>
            <a:ext cx="6283928" cy="416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091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rseevol"/>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855788" y="0"/>
            <a:ext cx="5535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466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What is extinction?</a:t>
            </a:r>
            <a:endParaRPr lang="en-US" b="1" dirty="0">
              <a:solidFill>
                <a:schemeClr val="accent6">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p:txBody>
          <a:bodyPr>
            <a:normAutofit fontScale="77500" lnSpcReduction="20000"/>
          </a:bodyPr>
          <a:lstStyle/>
          <a:p>
            <a:pPr lvl="0"/>
            <a:r>
              <a:rPr lang="en-US" b="1" dirty="0" smtClean="0"/>
              <a:t>Extinction: </a:t>
            </a:r>
            <a:r>
              <a:rPr lang="en-US" dirty="0" smtClean="0"/>
              <a:t>THE </a:t>
            </a:r>
            <a:r>
              <a:rPr lang="en-US" dirty="0"/>
              <a:t>DISAPPEARANCE OF AN ENTIRE SPECIES</a:t>
            </a:r>
          </a:p>
          <a:p>
            <a:pPr marL="0" indent="0">
              <a:buNone/>
            </a:pPr>
            <a:endParaRPr lang="en-US" dirty="0"/>
          </a:p>
          <a:p>
            <a:pPr lvl="0"/>
            <a:r>
              <a:rPr lang="en-US" dirty="0"/>
              <a:t>Extinction occurs when the DEATH RATE is greater than the BIRTH RATE within a given species.</a:t>
            </a:r>
          </a:p>
          <a:p>
            <a:pPr marL="0" indent="0">
              <a:buNone/>
            </a:pPr>
            <a:endParaRPr lang="en-US" dirty="0"/>
          </a:p>
          <a:p>
            <a:pPr lvl="0"/>
            <a:r>
              <a:rPr lang="en-US" dirty="0"/>
              <a:t>Extinction is most likely to occur when there is a </a:t>
            </a:r>
            <a:r>
              <a:rPr lang="en-US" b="1" dirty="0"/>
              <a:t>change to the environment</a:t>
            </a:r>
            <a:endParaRPr lang="en-US" dirty="0"/>
          </a:p>
          <a:p>
            <a:pPr marL="0" indent="0">
              <a:buNone/>
            </a:pPr>
            <a:endParaRPr lang="en-US" dirty="0"/>
          </a:p>
          <a:p>
            <a:r>
              <a:rPr lang="en-US" i="1" dirty="0" smtClean="0"/>
              <a:t>Examples</a:t>
            </a:r>
            <a:r>
              <a:rPr lang="en-US" i="1" dirty="0"/>
              <a:t>: </a:t>
            </a:r>
            <a:r>
              <a:rPr lang="en-US" dirty="0"/>
              <a:t>dramatic temperature changes, rise/fall of sea levels, </a:t>
            </a:r>
            <a:r>
              <a:rPr lang="en-US" dirty="0" smtClean="0"/>
              <a:t>grasslands </a:t>
            </a:r>
            <a:r>
              <a:rPr lang="en-US" dirty="0"/>
              <a:t>become deserts, clear lakes become polluted, volcanic 	eruptions.</a:t>
            </a:r>
          </a:p>
          <a:p>
            <a:endParaRPr lang="en-US" dirty="0"/>
          </a:p>
        </p:txBody>
      </p:sp>
    </p:spTree>
    <p:extLst>
      <p:ext uri="{BB962C8B-B14F-4D97-AF65-F5344CB8AC3E}">
        <p14:creationId xmlns:p14="http://schemas.microsoft.com/office/powerpoint/2010/main" val="2743177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pes_timeline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11430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35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V Boli" panose="02000500030200090000" pitchFamily="2" charset="0"/>
                <a:cs typeface="MV Boli" panose="02000500030200090000" pitchFamily="2" charset="0"/>
              </a:rPr>
              <a:t>Example: Polar Bears</a:t>
            </a:r>
            <a:endParaRPr lang="en-US" b="1" dirty="0">
              <a:solidFill>
                <a:srgbClr val="7030A0"/>
              </a:solidFill>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a:t>The allele for fur without color would not be a beneficial adaptation unless the animal lived in an area where the fur would match the environment.</a:t>
            </a:r>
          </a:p>
          <a:p>
            <a:pPr marL="0" indent="0">
              <a:buNone/>
            </a:pPr>
            <a:endParaRPr lang="en-US" sz="2400" dirty="0"/>
          </a:p>
        </p:txBody>
      </p:sp>
      <p:pic>
        <p:nvPicPr>
          <p:cNvPr id="33794" name="Picture 2" descr="http://antranik.org/wp-content/uploads/2011/06/bears.jpg"/>
          <p:cNvPicPr>
            <a:picLocks noChangeAspect="1" noChangeArrowheads="1"/>
          </p:cNvPicPr>
          <p:nvPr/>
        </p:nvPicPr>
        <p:blipFill rotWithShape="1">
          <a:blip r:embed="rId2">
            <a:extLst>
              <a:ext uri="{28A0092B-C50C-407E-A947-70E740481C1C}">
                <a14:useLocalDpi xmlns:a14="http://schemas.microsoft.com/office/drawing/2010/main" val="0"/>
              </a:ext>
            </a:extLst>
          </a:blip>
          <a:srcRect l="67121" b="58447"/>
          <a:stretch/>
        </p:blipFill>
        <p:spPr bwMode="auto">
          <a:xfrm>
            <a:off x="381000" y="2819400"/>
            <a:ext cx="261845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newswatch.nationalgeographic.com/files/2014/04/NationalGeographic_487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923" y="2667000"/>
            <a:ext cx="4159761" cy="282733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点此看大图片">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511919"/>
            <a:ext cx="3352800" cy="233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0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38100">
            <a:solidFill>
              <a:schemeClr val="accent5">
                <a:lumMod val="75000"/>
              </a:schemeClr>
            </a:solidFill>
          </a:ln>
        </p:spPr>
        <p:txBody>
          <a:bodyPr>
            <a:normAutofit/>
          </a:bodyPr>
          <a:lstStyle/>
          <a:p>
            <a:r>
              <a:rPr lang="en-US" b="1" u="sng" dirty="0" smtClean="0">
                <a:solidFill>
                  <a:schemeClr val="accent5">
                    <a:lumMod val="50000"/>
                  </a:schemeClr>
                </a:solidFill>
                <a:latin typeface="MV Boli" panose="02000500030200090000" pitchFamily="2" charset="0"/>
                <a:cs typeface="MV Boli" panose="02000500030200090000" pitchFamily="2" charset="0"/>
              </a:rPr>
              <a:t>Evidence #1</a:t>
            </a:r>
            <a:r>
              <a:rPr lang="en-US" b="1" dirty="0" smtClean="0">
                <a:solidFill>
                  <a:schemeClr val="accent5">
                    <a:lumMod val="50000"/>
                  </a:schemeClr>
                </a:solidFill>
                <a:latin typeface="MV Boli" panose="02000500030200090000" pitchFamily="2" charset="0"/>
                <a:cs typeface="MV Boli" panose="02000500030200090000" pitchFamily="2" charset="0"/>
              </a:rPr>
              <a:t>: Fossils</a:t>
            </a:r>
            <a:endParaRPr lang="en-US" b="1" dirty="0">
              <a:solidFill>
                <a:schemeClr val="accent5">
                  <a:lumMod val="50000"/>
                </a:schemeClr>
              </a:solidFill>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p:txBody>
          <a:bodyPr>
            <a:normAutofit lnSpcReduction="10000"/>
          </a:bodyPr>
          <a:lstStyle/>
          <a:p>
            <a:pPr marL="0" lvl="0" indent="0">
              <a:buNone/>
            </a:pPr>
            <a:r>
              <a:rPr lang="en-US" b="1" dirty="0" smtClean="0"/>
              <a:t>FOSSILS: </a:t>
            </a:r>
            <a:r>
              <a:rPr lang="en-US" dirty="0" smtClean="0"/>
              <a:t>ARE </a:t>
            </a:r>
            <a:r>
              <a:rPr lang="en-US" dirty="0"/>
              <a:t>THE PRESERVED REMAINS OR TRACES OF AN ORGANISM THAT LIVED IN THE PAST</a:t>
            </a:r>
            <a:endParaRPr lang="en-US" sz="2800" dirty="0"/>
          </a:p>
          <a:p>
            <a:pPr marL="0" indent="0">
              <a:buNone/>
            </a:pPr>
            <a:endParaRPr lang="en-US" sz="2800" dirty="0"/>
          </a:p>
          <a:p>
            <a:pPr lvl="1"/>
            <a:r>
              <a:rPr lang="en-US" b="1" dirty="0"/>
              <a:t>Most fossils form when organisms that die become buried in sediments.</a:t>
            </a:r>
            <a:endParaRPr lang="en-US" sz="2400" dirty="0"/>
          </a:p>
          <a:p>
            <a:pPr lvl="1"/>
            <a:r>
              <a:rPr lang="en-US" b="1" dirty="0" smtClean="0"/>
              <a:t>* </a:t>
            </a:r>
            <a:r>
              <a:rPr lang="en-US" b="1" dirty="0"/>
              <a:t>The older the fossil, the deeper it would be buried</a:t>
            </a:r>
            <a:endParaRPr lang="en-US" sz="2400" dirty="0"/>
          </a:p>
          <a:p>
            <a:pPr marL="0" indent="0">
              <a:buNone/>
            </a:pPr>
            <a:r>
              <a:rPr lang="en-US" dirty="0"/>
              <a:t> </a:t>
            </a:r>
            <a:endParaRPr lang="en-US" sz="2800" dirty="0"/>
          </a:p>
          <a:p>
            <a:pPr marL="0" indent="0">
              <a:buNone/>
            </a:pPr>
            <a:endParaRPr lang="en-US" dirty="0"/>
          </a:p>
        </p:txBody>
      </p:sp>
    </p:spTree>
    <p:extLst>
      <p:ext uri="{BB962C8B-B14F-4D97-AF65-F5344CB8AC3E}">
        <p14:creationId xmlns:p14="http://schemas.microsoft.com/office/powerpoint/2010/main" val="2810634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ssil"/>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346075"/>
            <a:ext cx="830580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29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pa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87750"/>
            <a:ext cx="4191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855b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5410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keichousarus0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4953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89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rnbDSC03443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0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290800morning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4800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rabbDSC03441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3543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316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rdley%20ste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rdley%20Arti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67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rdley%20Step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955" y="-65567"/>
            <a:ext cx="396104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08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457200"/>
            <a:ext cx="87630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Calculating the Age of Fossils</a:t>
            </a:r>
          </a:p>
        </p:txBody>
      </p:sp>
      <p:sp>
        <p:nvSpPr>
          <p:cNvPr id="3" name="Rectangle 3"/>
          <p:cNvSpPr txBox="1">
            <a:spLocks noChangeArrowheads="1"/>
          </p:cNvSpPr>
          <p:nvPr/>
        </p:nvSpPr>
        <p:spPr>
          <a:xfrm>
            <a:off x="381000" y="1676400"/>
            <a:ext cx="8382000" cy="4495800"/>
          </a:xfrm>
          <a:prstGeom prst="rect">
            <a:avLst/>
          </a:prstGeom>
          <a:solidFill>
            <a:schemeClr val="accent6">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b="1" dirty="0" smtClean="0">
                <a:solidFill>
                  <a:schemeClr val="accent1"/>
                </a:solidFill>
              </a:rPr>
              <a:t>Most fossils are found in </a:t>
            </a:r>
            <a:r>
              <a:rPr lang="en-US" altLang="en-US" b="1" dirty="0" smtClean="0">
                <a:solidFill>
                  <a:schemeClr val="accent2">
                    <a:lumMod val="75000"/>
                  </a:schemeClr>
                </a:solidFill>
              </a:rPr>
              <a:t>sedimentary rock </a:t>
            </a:r>
            <a:r>
              <a:rPr lang="en-US" altLang="en-US" b="1" dirty="0" smtClean="0">
                <a:solidFill>
                  <a:schemeClr val="accent1"/>
                </a:solidFill>
              </a:rPr>
              <a:t>that was formed at the </a:t>
            </a:r>
            <a:r>
              <a:rPr lang="en-US" altLang="en-US" b="1" dirty="0" smtClean="0">
                <a:solidFill>
                  <a:schemeClr val="accent2">
                    <a:lumMod val="75000"/>
                  </a:schemeClr>
                </a:solidFill>
              </a:rPr>
              <a:t>bottom of water</a:t>
            </a:r>
            <a:r>
              <a:rPr lang="en-US" altLang="en-US" b="1" dirty="0" smtClean="0">
                <a:solidFill>
                  <a:srgbClr val="4482E8"/>
                </a:solidFill>
              </a:rPr>
              <a:t>.</a:t>
            </a:r>
            <a:r>
              <a:rPr lang="en-US" altLang="en-US" b="1" dirty="0" smtClean="0">
                <a:solidFill>
                  <a:schemeClr val="accent1"/>
                </a:solidFill>
              </a:rPr>
              <a:t> </a:t>
            </a:r>
          </a:p>
          <a:p>
            <a:r>
              <a:rPr lang="en-US" altLang="en-US" b="1" dirty="0" smtClean="0">
                <a:solidFill>
                  <a:schemeClr val="accent1"/>
                </a:solidFill>
              </a:rPr>
              <a:t>Sediments are formed when water flows over land and wear away (erodes) the land. </a:t>
            </a:r>
          </a:p>
          <a:p>
            <a:r>
              <a:rPr lang="en-US" altLang="en-US" b="1" dirty="0" smtClean="0">
                <a:solidFill>
                  <a:schemeClr val="accent1"/>
                </a:solidFill>
              </a:rPr>
              <a:t>These sediments then settle to the bottom of the river. </a:t>
            </a:r>
          </a:p>
          <a:p>
            <a:r>
              <a:rPr lang="en-US" altLang="en-US" b="1" dirty="0" smtClean="0">
                <a:solidFill>
                  <a:schemeClr val="accent1"/>
                </a:solidFill>
              </a:rPr>
              <a:t>They eventually harden (due to the pressure on them) into rock. </a:t>
            </a:r>
          </a:p>
        </p:txBody>
      </p:sp>
    </p:spTree>
    <p:extLst>
      <p:ext uri="{BB962C8B-B14F-4D97-AF65-F5344CB8AC3E}">
        <p14:creationId xmlns:p14="http://schemas.microsoft.com/office/powerpoint/2010/main" val="3148331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797</Words>
  <Application>Microsoft Office PowerPoint</Application>
  <PresentationFormat>On-screen Show (4:3)</PresentationFormat>
  <Paragraphs>84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4. Variations</vt:lpstr>
      <vt:lpstr>Remember….this was the 1800s!</vt:lpstr>
      <vt:lpstr>Example: Polar Bears</vt:lpstr>
      <vt:lpstr>Evidence #1: Fossils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Date Fossils</vt:lpstr>
      <vt:lpstr>PowerPoint Presentation</vt:lpstr>
      <vt:lpstr>PowerPoint Presentation</vt:lpstr>
      <vt:lpstr>PowerPoint Presentation</vt:lpstr>
      <vt:lpstr>Analogous Structures</vt:lpstr>
      <vt:lpstr>PowerPoint Presentation</vt:lpstr>
      <vt:lpstr>PowerPoint Presentation</vt:lpstr>
      <vt:lpstr>PowerPoint Presentation</vt:lpstr>
      <vt:lpstr>PowerPoint Presentation</vt:lpstr>
      <vt:lpstr>Vestigial Structures in Humans</vt:lpstr>
      <vt:lpstr>Showing Evolutionary Relationships</vt:lpstr>
      <vt:lpstr>PowerPoint Presentation</vt:lpstr>
      <vt:lpstr>PowerPoint Presentation</vt:lpstr>
      <vt:lpstr>What is extinction?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Windows User</dc:creator>
  <cp:lastModifiedBy>Sachem Central School District</cp:lastModifiedBy>
  <cp:revision>31</cp:revision>
  <cp:lastPrinted>2014-04-10T18:22:49Z</cp:lastPrinted>
  <dcterms:created xsi:type="dcterms:W3CDTF">2014-04-10T12:45:55Z</dcterms:created>
  <dcterms:modified xsi:type="dcterms:W3CDTF">2015-04-24T14:41:12Z</dcterms:modified>
</cp:coreProperties>
</file>