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98" r:id="rId6"/>
    <p:sldId id="260" r:id="rId7"/>
    <p:sldId id="299" r:id="rId8"/>
    <p:sldId id="261" r:id="rId9"/>
    <p:sldId id="263" r:id="rId10"/>
    <p:sldId id="264" r:id="rId11"/>
    <p:sldId id="300" r:id="rId12"/>
    <p:sldId id="301" r:id="rId13"/>
    <p:sldId id="265" r:id="rId14"/>
    <p:sldId id="262" r:id="rId15"/>
    <p:sldId id="304" r:id="rId16"/>
    <p:sldId id="266" r:id="rId17"/>
    <p:sldId id="267" r:id="rId18"/>
    <p:sldId id="268" r:id="rId19"/>
    <p:sldId id="269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8" autoAdjust="0"/>
    <p:restoredTop sz="94660"/>
  </p:normalViewPr>
  <p:slideViewPr>
    <p:cSldViewPr>
      <p:cViewPr varScale="1">
        <p:scale>
          <a:sx n="50" d="100"/>
          <a:sy n="50" d="100"/>
        </p:scale>
        <p:origin x="-81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7128" tIns="48564" rIns="97128" bIns="4856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7128" tIns="48564" rIns="97128" bIns="48564" rtlCol="0"/>
          <a:lstStyle>
            <a:lvl1pPr algn="r">
              <a:defRPr sz="1300"/>
            </a:lvl1pPr>
          </a:lstStyle>
          <a:p>
            <a:fld id="{EE8C5BBA-EC0E-43B9-9F6C-F8889A89759B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7128" tIns="48564" rIns="97128" bIns="4856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7128" tIns="48564" rIns="97128" bIns="48564" rtlCol="0" anchor="b"/>
          <a:lstStyle>
            <a:lvl1pPr algn="r">
              <a:defRPr sz="1300"/>
            </a:lvl1pPr>
          </a:lstStyle>
          <a:p>
            <a:fld id="{057B3B24-63C3-4723-855D-2758E5FF4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0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A3780-5C80-4536-BF88-8B00815BE296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57A5F-B22B-4439-94E9-52562544C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0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57A5F-B22B-4439-94E9-52562544C0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F08F-A3BB-4A9B-92DE-854071DE06A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55F0-2C5C-4EE0-8E50-CC6A8DFF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4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F08F-A3BB-4A9B-92DE-854071DE06A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55F0-2C5C-4EE0-8E50-CC6A8DFF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0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F08F-A3BB-4A9B-92DE-854071DE06A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55F0-2C5C-4EE0-8E50-CC6A8DFF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0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F08F-A3BB-4A9B-92DE-854071DE06A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55F0-2C5C-4EE0-8E50-CC6A8DFF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5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F08F-A3BB-4A9B-92DE-854071DE06A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55F0-2C5C-4EE0-8E50-CC6A8DFF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5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F08F-A3BB-4A9B-92DE-854071DE06A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55F0-2C5C-4EE0-8E50-CC6A8DFF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4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F08F-A3BB-4A9B-92DE-854071DE06A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55F0-2C5C-4EE0-8E50-CC6A8DFF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F08F-A3BB-4A9B-92DE-854071DE06A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55F0-2C5C-4EE0-8E50-CC6A8DFF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5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F08F-A3BB-4A9B-92DE-854071DE06A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55F0-2C5C-4EE0-8E50-CC6A8DFF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7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F08F-A3BB-4A9B-92DE-854071DE06A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55F0-2C5C-4EE0-8E50-CC6A8DFF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2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F08F-A3BB-4A9B-92DE-854071DE06A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755F0-2C5C-4EE0-8E50-CC6A8DFF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2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6F08F-A3BB-4A9B-92DE-854071DE06A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755F0-2C5C-4EE0-8E50-CC6A8DFFA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2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hatthehealthmag.files.wordpress.com/2011/04/human-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3" y="3308186"/>
            <a:ext cx="4838967" cy="342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791200"/>
            <a:ext cx="4114800" cy="408770"/>
          </a:xfrm>
        </p:spPr>
        <p:txBody>
          <a:bodyPr>
            <a:normAutofit fontScale="77500" lnSpcReduction="20000"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 descr="LarsonEv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-22459"/>
            <a:ext cx="42259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http://www.earthtimes.org/newsimage/how-climate-change-effect-human-evolution_272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6" y="474211"/>
            <a:ext cx="3783579" cy="28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4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So…How </a:t>
            </a:r>
            <a:r>
              <a:rPr lang="en-US" sz="3600" b="1" dirty="0"/>
              <a:t>could this process of SELECTIVE BREEDING happen in nature?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230563"/>
          </a:xfrm>
          <a:solidFill>
            <a:srgbClr val="0070C0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NATURAL SELECTION: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process by which individuals who are better adapted to their environment are more likely to survive than other members of the same species.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8600" y="1447800"/>
            <a:ext cx="38100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b="1" u="sng" dirty="0" smtClean="0"/>
              <a:t>Survival of the Fittest</a:t>
            </a:r>
            <a:r>
              <a:rPr lang="en-US" altLang="en-US" sz="2400" dirty="0" smtClean="0"/>
              <a:t>:  Individuals that are better suited for  their environment survive and reproduce most successfully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Over time, natural selection results in changes in the inherited characteristics of a population.  These changes increase a species’ fitness in its environment</a:t>
            </a:r>
          </a:p>
        </p:txBody>
      </p:sp>
      <p:pic>
        <p:nvPicPr>
          <p:cNvPr id="3" name="Picture 5" descr="Survi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318" y="1981200"/>
            <a:ext cx="4724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does Natural Selection occur?</a:t>
            </a:r>
            <a:endParaRPr lang="en-US" b="1" dirty="0">
              <a:solidFill>
                <a:schemeClr val="tx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ox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3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76200" y="990600"/>
            <a:ext cx="8763000" cy="33528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93"/>
            <a:ext cx="8229600" cy="1143000"/>
          </a:xfrm>
        </p:spPr>
        <p:txBody>
          <a:bodyPr/>
          <a:lstStyle/>
          <a:p>
            <a:r>
              <a:rPr lang="en-US" dirty="0" smtClean="0"/>
              <a:t>What affects natural selection?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5908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Darwin </a:t>
            </a:r>
            <a:r>
              <a:rPr lang="en-US" sz="2800" dirty="0"/>
              <a:t>identified four factors that affect the process of natural selection: </a:t>
            </a:r>
            <a:r>
              <a:rPr lang="en-US" sz="2800" u="sng" dirty="0"/>
              <a:t>overproduction</a:t>
            </a:r>
            <a:r>
              <a:rPr lang="en-US" sz="2800" dirty="0"/>
              <a:t>, </a:t>
            </a:r>
            <a:r>
              <a:rPr lang="en-US" sz="2800" u="sng" dirty="0"/>
              <a:t>competition</a:t>
            </a:r>
            <a:r>
              <a:rPr lang="en-US" sz="2800" dirty="0"/>
              <a:t>, </a:t>
            </a:r>
            <a:r>
              <a:rPr lang="en-US" sz="2800" u="sng" dirty="0"/>
              <a:t>environmental conditions</a:t>
            </a:r>
            <a:r>
              <a:rPr lang="en-US" sz="2800" dirty="0"/>
              <a:t> and </a:t>
            </a:r>
            <a:r>
              <a:rPr lang="en-US" sz="2800" u="sng" dirty="0"/>
              <a:t>variations</a:t>
            </a:r>
            <a:r>
              <a:rPr lang="en-US" sz="2800" dirty="0"/>
              <a:t> among individuals…</a:t>
            </a:r>
          </a:p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066800" y="1743670"/>
            <a:ext cx="6324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The driving </a:t>
            </a:r>
            <a:r>
              <a:rPr lang="en-US" sz="2800" b="1" dirty="0">
                <a:solidFill>
                  <a:srgbClr val="00B050"/>
                </a:solidFill>
                <a:latin typeface="Cooper Black" panose="0208090404030B020404" pitchFamily="18" charset="0"/>
              </a:rPr>
              <a:t>force behind evolution is the interactions between </a:t>
            </a:r>
            <a:r>
              <a:rPr lang="en-US" sz="2800" b="1" u="sng" dirty="0">
                <a:solidFill>
                  <a:srgbClr val="00B050"/>
                </a:solidFill>
                <a:latin typeface="Cooper Black" panose="0208090404030B020404" pitchFamily="18" charset="0"/>
              </a:rPr>
              <a:t>INDIVIDUALS</a:t>
            </a:r>
            <a:r>
              <a:rPr lang="en-US" sz="2800" b="1" dirty="0">
                <a:solidFill>
                  <a:srgbClr val="00B050"/>
                </a:solidFill>
                <a:latin typeface="Cooper Black" panose="0208090404030B020404" pitchFamily="18" charset="0"/>
              </a:rPr>
              <a:t> and their </a:t>
            </a:r>
            <a:r>
              <a:rPr lang="en-US" sz="2800" b="1" u="sng" dirty="0">
                <a:solidFill>
                  <a:srgbClr val="00B050"/>
                </a:solidFill>
                <a:latin typeface="Cooper Black" panose="0208090404030B020404" pitchFamily="18" charset="0"/>
              </a:rPr>
              <a:t>ENVIRONMENT</a:t>
            </a:r>
            <a:r>
              <a:rPr lang="en-US" sz="2800" b="1" dirty="0">
                <a:solidFill>
                  <a:srgbClr val="00B050"/>
                </a:solidFill>
                <a:latin typeface="Cooper Black" panose="0208090404030B020404" pitchFamily="18" charset="0"/>
              </a:rPr>
              <a:t>.</a:t>
            </a:r>
            <a:endParaRPr lang="en-US" sz="2800" dirty="0">
              <a:solidFill>
                <a:srgbClr val="00B05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1. Overproduction</a:t>
            </a:r>
            <a:endParaRPr lang="en-US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2578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/>
              <a:t>Most species produce more offspring than can possibly </a:t>
            </a:r>
            <a:r>
              <a:rPr lang="en-US" dirty="0" smtClean="0"/>
              <a:t>survive  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not </a:t>
            </a:r>
            <a:r>
              <a:rPr lang="en-US" dirty="0"/>
              <a:t>enough resources available for all the </a:t>
            </a:r>
            <a:r>
              <a:rPr lang="en-US" dirty="0" smtClean="0"/>
              <a:t>species  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many </a:t>
            </a:r>
            <a:r>
              <a:rPr lang="en-US" dirty="0"/>
              <a:t>offspring </a:t>
            </a:r>
            <a:r>
              <a:rPr lang="en-US" dirty="0" smtClean="0"/>
              <a:t>die  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Population </a:t>
            </a:r>
            <a:r>
              <a:rPr lang="en-US" dirty="0"/>
              <a:t>remains the same as it was the previous year</a:t>
            </a:r>
          </a:p>
          <a:p>
            <a:pPr marL="0" indent="0" algn="ctr">
              <a:buNone/>
            </a:pPr>
            <a:r>
              <a:rPr lang="en-US" dirty="0"/>
              <a:t> </a:t>
            </a:r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5000" y="1371600"/>
            <a:ext cx="3200400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Those species that produce many offspring guarantee that a few will survive to a reproductive age</a:t>
            </a:r>
            <a:r>
              <a:rPr lang="en-US" sz="2800" dirty="0" smtClean="0"/>
              <a:t>.</a:t>
            </a:r>
            <a:endParaRPr lang="en-US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/>
              <a:t>Overproduction is an adaptation for many species for survival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Down Arrow 4"/>
          <p:cNvSpPr/>
          <p:nvPr/>
        </p:nvSpPr>
        <p:spPr>
          <a:xfrm>
            <a:off x="2514600" y="2286000"/>
            <a:ext cx="381000" cy="609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514600" y="3505200"/>
            <a:ext cx="381000" cy="609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514600" y="4572000"/>
            <a:ext cx="381000" cy="609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0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81000"/>
            <a:ext cx="69342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4000" u="sng" dirty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  <a:r>
              <a:rPr lang="en-US" sz="4000" dirty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: Frogs lay a couple hundred eggs, but only a few (~1%) survive to reproduce their own offspring</a:t>
            </a:r>
            <a:r>
              <a:rPr lang="en-US" sz="4000" dirty="0" smtClean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dirty="0">
              <a:latin typeface="Tempus Sans ITC" panose="04020404030D070202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770" name="Picture 2" descr="http://interactivejungle.com/wp-content/uploads/2012/09/glass_frog-470x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44767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upload.wikimedia.org/wikipedia/commons/8/89/Frog_eg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429000"/>
            <a:ext cx="4391025" cy="309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20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2. Competition</a:t>
            </a:r>
            <a:endParaRPr lang="en-US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When food and other resources are limited, individuals must compete with others to survive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  <a:p>
            <a:pPr lvl="0"/>
            <a:r>
              <a:rPr lang="en-US" sz="2400" dirty="0" smtClean="0">
                <a:latin typeface="Comic Sans MS" panose="030F0702030302020204" pitchFamily="66" charset="0"/>
              </a:rPr>
              <a:t>The </a:t>
            </a:r>
            <a:r>
              <a:rPr lang="en-US" sz="2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best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competitors </a:t>
            </a:r>
            <a:r>
              <a:rPr lang="en-US" sz="2400" dirty="0">
                <a:latin typeface="Comic Sans MS" panose="030F0702030302020204" pitchFamily="66" charset="0"/>
              </a:rPr>
              <a:t>(fastest runner, strongest wings) will survive to produce offspring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  <a:p>
            <a:pPr lvl="0"/>
            <a:r>
              <a:rPr lang="en-US" sz="2400" dirty="0">
                <a:latin typeface="Comic Sans MS" panose="030F0702030302020204" pitchFamily="66" charset="0"/>
              </a:rPr>
              <a:t>Those that are weak (unable to get food) will not survive to reproductive age.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895600" y="5414962"/>
            <a:ext cx="3040062" cy="376238"/>
            <a:chOff x="3747" y="1892"/>
            <a:chExt cx="4788" cy="591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3747" y="1892"/>
              <a:ext cx="0" cy="58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3747" y="2483"/>
              <a:ext cx="4788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8535" y="1892"/>
              <a:ext cx="0" cy="58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381000" y="3886200"/>
            <a:ext cx="84582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1000" y="3962400"/>
            <a:ext cx="7696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“Survival of the Fittest”</a:t>
            </a:r>
          </a:p>
          <a:p>
            <a:endParaRPr lang="en-US" dirty="0">
              <a:latin typeface="Segoe Print" panose="02000600000000000000" pitchFamily="2" charset="0"/>
            </a:endParaRPr>
          </a:p>
          <a:p>
            <a:r>
              <a:rPr lang="en-US" sz="2400" dirty="0">
                <a:latin typeface="Segoe Print" panose="02000600000000000000" pitchFamily="2" charset="0"/>
              </a:rPr>
              <a:t>Survival of the fittest     </a:t>
            </a:r>
            <a:r>
              <a:rPr lang="en-US" sz="4400" b="1" dirty="0">
                <a:latin typeface="Segoe Print" panose="02000600000000000000" pitchFamily="2" charset="0"/>
                <a:sym typeface="Symbol"/>
              </a:rPr>
              <a:t></a:t>
            </a:r>
            <a:r>
              <a:rPr lang="en-US" sz="2400" dirty="0">
                <a:latin typeface="Segoe Print" panose="02000600000000000000" pitchFamily="2" charset="0"/>
              </a:rPr>
              <a:t>	 Natural selection</a:t>
            </a:r>
          </a:p>
          <a:p>
            <a:endParaRPr lang="en-US" dirty="0">
              <a:latin typeface="Segoe Print" panose="02000600000000000000" pitchFamily="2" charset="0"/>
            </a:endParaRPr>
          </a:p>
          <a:p>
            <a:r>
              <a:rPr lang="en-US" dirty="0">
                <a:latin typeface="Segoe Print" panose="02000600000000000000" pitchFamily="2" charset="0"/>
              </a:rPr>
              <a:t>		         </a:t>
            </a:r>
            <a:endParaRPr lang="en-US" dirty="0" smtClean="0">
              <a:latin typeface="Segoe Print" panose="02000600000000000000" pitchFamily="2" charset="0"/>
            </a:endParaRPr>
          </a:p>
          <a:p>
            <a:r>
              <a:rPr lang="en-US" sz="2400" dirty="0">
                <a:latin typeface="Segoe Print" panose="02000600000000000000" pitchFamily="2" charset="0"/>
              </a:rPr>
              <a:t> </a:t>
            </a:r>
            <a:r>
              <a:rPr lang="en-US" sz="2400" dirty="0" smtClean="0">
                <a:latin typeface="Segoe Print" panose="02000600000000000000" pitchFamily="2" charset="0"/>
              </a:rPr>
              <a:t>                         can </a:t>
            </a:r>
            <a:r>
              <a:rPr lang="en-US" sz="2400" dirty="0">
                <a:latin typeface="Segoe Print" panose="02000600000000000000" pitchFamily="2" charset="0"/>
              </a:rPr>
              <a:t>lead to 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3. Environmental Conditions</a:t>
            </a:r>
            <a:endParaRPr lang="en-US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environmental conditions change, those species that are best adapted to the new environment will survive to reproduce.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Example:</a:t>
            </a:r>
            <a:r>
              <a:rPr lang="en-US" b="1" dirty="0"/>
              <a:t> </a:t>
            </a:r>
            <a:r>
              <a:rPr lang="en-US" dirty="0"/>
              <a:t>Peppered Moths of England during the Industrial Revolution.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.ndpteachers.org/perit/PepperedMoth%5B1%5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4572000" cy="383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Moths on blackened tree tru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52500"/>
            <a:ext cx="2674938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6200" y="304800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7030A0"/>
                </a:solidFill>
                <a:latin typeface="Segoe Print" panose="02000600000000000000" pitchFamily="2" charset="0"/>
              </a:rPr>
              <a:t>Before &amp; After the Industrial Revolution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5105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i="1" dirty="0">
                <a:latin typeface="Segoe Print" panose="02000600000000000000" pitchFamily="2" charset="0"/>
              </a:rPr>
              <a:t>Pollution blackened the trunks of the trees and black </a:t>
            </a:r>
            <a:r>
              <a:rPr lang="en-US" sz="2400" i="1" dirty="0" smtClean="0">
                <a:latin typeface="Segoe Print" panose="02000600000000000000" pitchFamily="2" charset="0"/>
              </a:rPr>
              <a:t>moths </a:t>
            </a:r>
            <a:r>
              <a:rPr lang="en-US" sz="2400" i="1" dirty="0">
                <a:latin typeface="Segoe Print" panose="02000600000000000000" pitchFamily="2" charset="0"/>
              </a:rPr>
              <a:t>became more likely to survive.</a:t>
            </a:r>
            <a:endParaRPr lang="en-US" sz="2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6" y="1143000"/>
            <a:ext cx="787594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6022" y="286434"/>
            <a:ext cx="7824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Kaibab Squirrel and Albert Squirrel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4572000"/>
            <a:ext cx="712119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ahoma" pitchFamily="34" charset="0"/>
              </a:rPr>
              <a:t>The species are believed to have been the same species thousands of years ago.  When the Grand Canyon formed, it created a geographic barrier within the population.  This eventually led the species to evolve, and now mating cannot occur between the two species.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7150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Charles Darwin and the Galapagos Islands (1835):</a:t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US" sz="3200" b="1" dirty="0">
              <a:solidFill>
                <a:schemeClr val="accent6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7"/>
            <a:ext cx="5715000" cy="4221163"/>
          </a:xfrm>
        </p:spPr>
        <p:txBody>
          <a:bodyPr>
            <a:normAutofit/>
          </a:bodyPr>
          <a:lstStyle/>
          <a:p>
            <a:pPr lvl="0"/>
            <a:r>
              <a:rPr lang="en-US" sz="2300" dirty="0" smtClean="0"/>
              <a:t>Darwin </a:t>
            </a:r>
            <a:r>
              <a:rPr lang="en-US" sz="2300" dirty="0"/>
              <a:t>sailed from England to South America and then to the Galapagos Islands.</a:t>
            </a:r>
          </a:p>
          <a:p>
            <a:pPr lvl="0"/>
            <a:r>
              <a:rPr lang="en-US" sz="2300" dirty="0"/>
              <a:t>Darwin compared the species he observed in S. America to the species in the Galapagos.  The differences between such similar species amazed him</a:t>
            </a:r>
            <a:r>
              <a:rPr lang="en-US" sz="2300" dirty="0" smtClean="0"/>
              <a:t>.</a:t>
            </a:r>
            <a:endParaRPr lang="en-US" sz="2300" dirty="0"/>
          </a:p>
        </p:txBody>
      </p:sp>
      <p:pic>
        <p:nvPicPr>
          <p:cNvPr id="6" name="Picture 10" descr="http://www.biografiasyvidas.com/monografia/darwin/fotos/darwin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228850" cy="297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324600" y="2895600"/>
            <a:ext cx="2667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dirty="0"/>
              <a:t>Charles Darwin               </a:t>
            </a:r>
            <a:endParaRPr lang="en-US" altLang="en-US" sz="2800" b="1" dirty="0" smtClean="0"/>
          </a:p>
          <a:p>
            <a:pPr algn="ctr"/>
            <a:r>
              <a:rPr lang="en-US" altLang="en-US" sz="2000" dirty="0" smtClean="0"/>
              <a:t>1809-1882</a:t>
            </a:r>
            <a:endParaRPr lang="en-US" altLang="en-US" sz="2000" dirty="0"/>
          </a:p>
        </p:txBody>
      </p:sp>
      <p:pic>
        <p:nvPicPr>
          <p:cNvPr id="8" name="Picture 15" descr="Map of the Galapagos Isl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31" y="3726597"/>
            <a:ext cx="4681538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3810000"/>
            <a:ext cx="3352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Also, within the Islands of the Galapagos, there was a great difference between species of different habitats (sea level vs. mountainous region).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085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Darwin’s Finches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 smtClean="0">
                <a:latin typeface="Comic Sans MS" panose="030F0702030302020204" pitchFamily="66" charset="0"/>
              </a:rPr>
              <a:t>Observe </a:t>
            </a:r>
            <a:r>
              <a:rPr lang="en-US" sz="2000" b="1" u="sng" dirty="0">
                <a:latin typeface="Comic Sans MS" panose="030F0702030302020204" pitchFamily="66" charset="0"/>
              </a:rPr>
              <a:t>the beaks of the </a:t>
            </a:r>
            <a:r>
              <a:rPr lang="en-US" sz="2000" b="1" u="sng" dirty="0" smtClean="0">
                <a:latin typeface="Comic Sans MS" panose="030F0702030302020204" pitchFamily="66" charset="0"/>
              </a:rPr>
              <a:t>Finches</a:t>
            </a:r>
            <a:r>
              <a:rPr lang="en-US" sz="2000" dirty="0" smtClean="0">
                <a:latin typeface="Comic Sans MS" panose="030F0702030302020204" pitchFamily="66" charset="0"/>
              </a:rPr>
              <a:t>: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The </a:t>
            </a:r>
            <a:r>
              <a:rPr lang="en-US" sz="2000" dirty="0">
                <a:latin typeface="Comic Sans MS" panose="030F0702030302020204" pitchFamily="66" charset="0"/>
              </a:rPr>
              <a:t>beak of each finch is adapted to…</a:t>
            </a: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 </a:t>
            </a:r>
            <a:r>
              <a:rPr lang="en-US" sz="20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 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Birds </a:t>
            </a:r>
            <a:r>
              <a:rPr lang="en-US" sz="2000" dirty="0">
                <a:latin typeface="Comic Sans MS" panose="030F0702030302020204" pitchFamily="66" charset="0"/>
              </a:rPr>
              <a:t>that have a strong, wide beak are adapted for </a:t>
            </a:r>
            <a:r>
              <a:rPr lang="en-US" sz="2000" dirty="0" smtClean="0">
                <a:latin typeface="Comic Sans MS" panose="030F0702030302020204" pitchFamily="66" charset="0"/>
              </a:rPr>
              <a:t>eating…</a:t>
            </a:r>
            <a:endParaRPr lang="en-US" sz="2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Comic Sans MS" panose="030F0702030302020204" pitchFamily="66" charset="0"/>
              </a:rPr>
              <a:t> 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Birds </a:t>
            </a:r>
            <a:r>
              <a:rPr lang="en-US" sz="2000" dirty="0">
                <a:latin typeface="Comic Sans MS" panose="030F0702030302020204" pitchFamily="66" charset="0"/>
              </a:rPr>
              <a:t>that have a sharp, needlelike beak are adapted for eating…</a:t>
            </a: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 </a:t>
            </a:r>
            <a:r>
              <a:rPr lang="en-US" sz="2000" dirty="0" smtClean="0">
                <a:effectLst/>
                <a:latin typeface="Comic Sans MS" panose="030F0702030302020204" pitchFamily="66" charset="0"/>
              </a:rPr>
              <a:t> 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554" y="1905000"/>
            <a:ext cx="4275846" cy="3276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2520" y="2743200"/>
            <a:ext cx="3429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Kristen ITC" panose="03050502040202030202" pitchFamily="66" charset="0"/>
              </a:rPr>
              <a:t>The type of food the bird eats.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4572000"/>
            <a:ext cx="16840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Kristen ITC" panose="03050502040202030202" pitchFamily="66" charset="0"/>
              </a:rPr>
              <a:t>Seeds!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6062675"/>
            <a:ext cx="20916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Kristen ITC" panose="03050502040202030202" pitchFamily="66" charset="0"/>
              </a:rPr>
              <a:t>Insects!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4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titled-1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6"/>
          <a:stretch/>
        </p:blipFill>
        <p:spPr bwMode="auto">
          <a:xfrm>
            <a:off x="1524000" y="0"/>
            <a:ext cx="5663135" cy="493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Untitled-1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6"/>
          <a:stretch/>
        </p:blipFill>
        <p:spPr bwMode="auto">
          <a:xfrm>
            <a:off x="1600200" y="4934366"/>
            <a:ext cx="5667146" cy="175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5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1x17b-finches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6044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6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an adaptation?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i="1" dirty="0">
                <a:solidFill>
                  <a:srgbClr val="7030A0"/>
                </a:solidFill>
              </a:rPr>
              <a:t>adaptation</a:t>
            </a:r>
            <a:r>
              <a:rPr lang="en-US" dirty="0"/>
              <a:t> is a trait that helps an organism survive and reproduce.</a:t>
            </a:r>
          </a:p>
          <a:p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also the evolution of a structure, behavior, or internal process that enables an organism to respond to environmental factors and live to produce offspring.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gerada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2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What did Darwin theorize?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Darwin returned to England and spent the next 20 years trying to figure out why there was such 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</a:rPr>
              <a:t>VARIATION</a:t>
            </a:r>
            <a:r>
              <a:rPr lang="en-US" sz="2800" dirty="0"/>
              <a:t> among the species.</a:t>
            </a:r>
          </a:p>
          <a:p>
            <a:pPr lvl="0"/>
            <a:r>
              <a:rPr lang="en-US" sz="2800" dirty="0" smtClean="0"/>
              <a:t>Darwin </a:t>
            </a:r>
            <a:r>
              <a:rPr lang="en-US" sz="2800" dirty="0"/>
              <a:t>reasoned that animals/plants that arrived on one of the Galapagos Islands faced environmental conditions that were different from those on the mainland.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295400" y="4876800"/>
            <a:ext cx="632460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Darwin believed the species gradually changed over many generations and became better adapted to the new conditions.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Theory of Evolution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Gradual </a:t>
            </a:r>
            <a:r>
              <a:rPr lang="en-US" i="1" dirty="0"/>
              <a:t>change in a species through </a:t>
            </a:r>
            <a:r>
              <a:rPr lang="en-US" i="1" dirty="0" smtClean="0"/>
              <a:t>adaptations </a:t>
            </a:r>
            <a:r>
              <a:rPr lang="en-US" i="1" dirty="0"/>
              <a:t>over </a:t>
            </a:r>
            <a:r>
              <a:rPr lang="en-US" i="1" dirty="0" smtClean="0"/>
              <a:t>time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31746" name="Picture 2" descr="http://www.cartoonstock.com/newscartoons/cartoonists/lfi/lowres/religion-evolution-darwinism-creationism-creationists-monkey-lfin479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19374"/>
            <a:ext cx="381000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8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615</Words>
  <Application>Microsoft Office PowerPoint</Application>
  <PresentationFormat>On-screen Show (4:3)</PresentationFormat>
  <Paragraphs>74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Charles Darwin and the Galapagos Islands (1835): </vt:lpstr>
      <vt:lpstr>Darwin’s Finches</vt:lpstr>
      <vt:lpstr>PowerPoint Presentation</vt:lpstr>
      <vt:lpstr>PowerPoint Presentation</vt:lpstr>
      <vt:lpstr>What is an adaptation?</vt:lpstr>
      <vt:lpstr>PowerPoint Presentation</vt:lpstr>
      <vt:lpstr>What did Darwin theorize?</vt:lpstr>
      <vt:lpstr>Theory of Evolution</vt:lpstr>
      <vt:lpstr> So…How could this process of SELECTIVE BREEDING happen in nature? </vt:lpstr>
      <vt:lpstr>How does Natural Selection occur?</vt:lpstr>
      <vt:lpstr>PowerPoint Presentation</vt:lpstr>
      <vt:lpstr>What affects natural selection?</vt:lpstr>
      <vt:lpstr>1. Overproduction</vt:lpstr>
      <vt:lpstr>PowerPoint Presentation</vt:lpstr>
      <vt:lpstr>2. Competition</vt:lpstr>
      <vt:lpstr>3. Environmental Conditions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</dc:title>
  <dc:creator>Windows User</dc:creator>
  <cp:lastModifiedBy>Sachem Central School District</cp:lastModifiedBy>
  <cp:revision>33</cp:revision>
  <cp:lastPrinted>2014-04-10T18:22:49Z</cp:lastPrinted>
  <dcterms:created xsi:type="dcterms:W3CDTF">2014-04-10T12:45:55Z</dcterms:created>
  <dcterms:modified xsi:type="dcterms:W3CDTF">2015-04-24T14:40:50Z</dcterms:modified>
</cp:coreProperties>
</file>